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0"/>
  </p:notesMasterIdLst>
  <p:sldIdLst>
    <p:sldId id="256" r:id="rId2"/>
    <p:sldId id="305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99" r:id="rId11"/>
    <p:sldId id="266" r:id="rId12"/>
    <p:sldId id="265" r:id="rId13"/>
    <p:sldId id="267" r:id="rId14"/>
    <p:sldId id="269" r:id="rId15"/>
    <p:sldId id="268" r:id="rId16"/>
    <p:sldId id="300" r:id="rId17"/>
    <p:sldId id="271" r:id="rId18"/>
    <p:sldId id="270" r:id="rId19"/>
    <p:sldId id="272" r:id="rId20"/>
    <p:sldId id="273" r:id="rId21"/>
    <p:sldId id="274" r:id="rId22"/>
    <p:sldId id="301" r:id="rId23"/>
    <p:sldId id="276" r:id="rId24"/>
    <p:sldId id="277" r:id="rId25"/>
    <p:sldId id="278" r:id="rId26"/>
    <p:sldId id="279" r:id="rId27"/>
    <p:sldId id="280" r:id="rId28"/>
    <p:sldId id="281" r:id="rId29"/>
    <p:sldId id="302" r:id="rId30"/>
    <p:sldId id="282" r:id="rId31"/>
    <p:sldId id="283" r:id="rId32"/>
    <p:sldId id="284" r:id="rId33"/>
    <p:sldId id="285" r:id="rId34"/>
    <p:sldId id="306" r:id="rId35"/>
    <p:sldId id="286" r:id="rId36"/>
    <p:sldId id="287" r:id="rId37"/>
    <p:sldId id="288" r:id="rId38"/>
    <p:sldId id="303" r:id="rId39"/>
    <p:sldId id="289" r:id="rId40"/>
    <p:sldId id="290" r:id="rId41"/>
    <p:sldId id="292" r:id="rId42"/>
    <p:sldId id="293" r:id="rId43"/>
    <p:sldId id="294" r:id="rId44"/>
    <p:sldId id="295" r:id="rId45"/>
    <p:sldId id="296" r:id="rId46"/>
    <p:sldId id="297" r:id="rId47"/>
    <p:sldId id="304" r:id="rId48"/>
    <p:sldId id="298" r:id="rId49"/>
  </p:sldIdLst>
  <p:sldSz cx="9144000" cy="5143500" type="screen16x9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36" autoAdjust="0"/>
  </p:normalViewPr>
  <p:slideViewPr>
    <p:cSldViewPr>
      <p:cViewPr varScale="1">
        <p:scale>
          <a:sx n="79" d="100"/>
          <a:sy n="79" d="100"/>
        </p:scale>
        <p:origin x="924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39" y="0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A50D72C9-0372-4007-9EC4-0C4F08F203B6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12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39" y="8822428"/>
            <a:ext cx="3036464" cy="464423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DDBCAF7B-2CF9-453D-B3F9-4960E1B78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8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/>
              <a:t>Geometry 3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m4 = 105; vertical angles are congruent</a:t>
            </a:r>
          </a:p>
          <a:p>
            <a:r>
              <a:rPr lang="en-US" dirty="0" smtClean="0">
                <a:sym typeface="Symbol"/>
              </a:rPr>
              <a:t>m5 = 105; corresponding angles postulate</a:t>
            </a:r>
          </a:p>
          <a:p>
            <a:r>
              <a:rPr lang="en-US" dirty="0" smtClean="0">
                <a:sym typeface="Symbol"/>
              </a:rPr>
              <a:t>m8 = 105; alt ext angles theorem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m3 = m2</a:t>
            </a:r>
          </a:p>
          <a:p>
            <a:r>
              <a:rPr lang="en-US" dirty="0" smtClean="0">
                <a:sym typeface="Symbol"/>
              </a:rPr>
              <a:t>m8 = m5</a:t>
            </a:r>
          </a:p>
          <a:p>
            <a:r>
              <a:rPr lang="en-US" dirty="0" smtClean="0">
                <a:sym typeface="Symbol"/>
              </a:rPr>
              <a:t>2 and 5 are cons </a:t>
            </a:r>
            <a:r>
              <a:rPr lang="en-US" dirty="0" err="1" smtClean="0">
                <a:sym typeface="Symbol"/>
              </a:rPr>
              <a:t>int</a:t>
            </a:r>
            <a:r>
              <a:rPr lang="en-US" dirty="0" smtClean="0">
                <a:sym typeface="Symbol"/>
              </a:rPr>
              <a:t> angles and are supp</a:t>
            </a:r>
          </a:p>
          <a:p>
            <a:r>
              <a:rPr lang="en-US" dirty="0" smtClean="0">
                <a:sym typeface="Symbol"/>
              </a:rPr>
              <a:t>m2 + m5 = 180</a:t>
            </a:r>
          </a:p>
          <a:p>
            <a:r>
              <a:rPr lang="en-US" dirty="0" smtClean="0">
                <a:sym typeface="Symbol"/>
              </a:rPr>
              <a:t>m3 + m8 = 180</a:t>
            </a:r>
          </a:p>
          <a:p>
            <a:r>
              <a:rPr lang="en-US" dirty="0" smtClean="0">
                <a:sym typeface="Symbol"/>
              </a:rPr>
              <a:t>68</a:t>
            </a:r>
            <a:r>
              <a:rPr lang="en-US" baseline="0" dirty="0" smtClean="0">
                <a:sym typeface="Symbol"/>
              </a:rPr>
              <a:t> + 2x + 4 = 180</a:t>
            </a:r>
          </a:p>
          <a:p>
            <a:r>
              <a:rPr lang="en-US" baseline="0" dirty="0" smtClean="0">
                <a:sym typeface="Symbol"/>
              </a:rPr>
              <a:t>2x + 72 = 180</a:t>
            </a:r>
          </a:p>
          <a:p>
            <a:r>
              <a:rPr lang="en-US" baseline="0" dirty="0" smtClean="0">
                <a:sym typeface="Symbol"/>
              </a:rPr>
              <a:t>2x = 108</a:t>
            </a:r>
          </a:p>
          <a:p>
            <a:r>
              <a:rPr lang="en-US" baseline="0" dirty="0" smtClean="0">
                <a:sym typeface="Symbol"/>
              </a:rPr>
              <a:t>x = 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 || q		(given)</a:t>
            </a:r>
          </a:p>
          <a:p>
            <a:r>
              <a:rPr lang="en-US" dirty="0" smtClean="0"/>
              <a:t>m</a:t>
            </a:r>
            <a:r>
              <a:rPr lang="en-US" dirty="0" smtClean="0">
                <a:sym typeface="Symbol"/>
              </a:rPr>
              <a:t>1 + m3 = 180	(linear pair post)</a:t>
            </a:r>
          </a:p>
          <a:p>
            <a:r>
              <a:rPr lang="en-US" dirty="0" smtClean="0">
                <a:sym typeface="Symbol"/>
              </a:rPr>
              <a:t>2  3		(</a:t>
            </a:r>
            <a:r>
              <a:rPr lang="en-US" dirty="0" err="1" smtClean="0">
                <a:sym typeface="Symbol"/>
              </a:rPr>
              <a:t>corrs</a:t>
            </a:r>
            <a:r>
              <a:rPr lang="en-US" dirty="0" smtClean="0">
                <a:sym typeface="Symbol"/>
              </a:rPr>
              <a:t> angles post)</a:t>
            </a:r>
          </a:p>
          <a:p>
            <a:r>
              <a:rPr lang="en-US" dirty="0" smtClean="0">
                <a:sym typeface="Symbol"/>
              </a:rPr>
              <a:t>m2 = m3		(def</a:t>
            </a:r>
            <a:r>
              <a:rPr lang="en-US" baseline="0" dirty="0" smtClean="0">
                <a:sym typeface="Symbol"/>
              </a:rPr>
              <a:t> )</a:t>
            </a:r>
          </a:p>
          <a:p>
            <a:r>
              <a:rPr lang="en-US" baseline="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1 + m2 = 180	(substitution)</a:t>
            </a:r>
          </a:p>
          <a:p>
            <a:r>
              <a:rPr lang="en-US" dirty="0" smtClean="0">
                <a:sym typeface="Symbol"/>
              </a:rPr>
              <a:t>1 and 2 are supp	(def supp)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68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Yes, corresponding</a:t>
            </a:r>
            <a:r>
              <a:rPr lang="en-US" baseline="0" dirty="0" smtClean="0"/>
              <a:t> angles will both be 75°</a:t>
            </a:r>
          </a:p>
          <a:p>
            <a:endParaRPr lang="en-US" baseline="0" dirty="0" smtClean="0"/>
          </a:p>
          <a:p>
            <a:r>
              <a:rPr lang="en-US" baseline="0" dirty="0" smtClean="0"/>
              <a:t>Yes, alt ext angles converse</a:t>
            </a:r>
          </a:p>
          <a:p>
            <a:r>
              <a:rPr lang="en-US" baseline="0" dirty="0" smtClean="0"/>
              <a:t>Yes, </a:t>
            </a:r>
            <a:r>
              <a:rPr lang="en-US" baseline="0" dirty="0" err="1" smtClean="0"/>
              <a:t>corres</a:t>
            </a:r>
            <a:r>
              <a:rPr lang="en-US" baseline="0" dirty="0" smtClean="0"/>
              <a:t> angles converse</a:t>
            </a:r>
          </a:p>
          <a:p>
            <a:r>
              <a:rPr lang="en-US" baseline="0" dirty="0" smtClean="0"/>
              <a:t>No, </a:t>
            </a:r>
            <a:r>
              <a:rPr lang="en-US" baseline="0" dirty="0" smtClean="0">
                <a:sym typeface="Symbol"/>
              </a:rPr>
              <a:t>should be </a:t>
            </a:r>
            <a:r>
              <a:rPr lang="en-US" dirty="0" smtClean="0">
                <a:sym typeface="Symbol"/>
              </a:rPr>
              <a:t>1  2 by alt </a:t>
            </a:r>
            <a:r>
              <a:rPr lang="en-US" dirty="0" err="1" smtClean="0">
                <a:sym typeface="Symbol"/>
              </a:rPr>
              <a:t>int</a:t>
            </a:r>
            <a:r>
              <a:rPr lang="en-US" dirty="0" smtClean="0">
                <a:sym typeface="Symbol"/>
              </a:rPr>
              <a:t> angles converse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given that </a:t>
            </a:r>
            <a:r>
              <a:rPr lang="en-US" dirty="0" smtClean="0">
                <a:sym typeface="Symbol"/>
              </a:rPr>
              <a:t>4  5.  By the vertical angle</a:t>
            </a:r>
            <a:r>
              <a:rPr lang="en-US" baseline="0" dirty="0" smtClean="0">
                <a:sym typeface="Symbol"/>
              </a:rPr>
              <a:t> congruence theorem, </a:t>
            </a:r>
            <a:r>
              <a:rPr lang="en-US" dirty="0" smtClean="0">
                <a:sym typeface="Symbol"/>
              </a:rPr>
              <a:t>1  4.  Then by the Transitive Property of Congruence,</a:t>
            </a:r>
            <a:r>
              <a:rPr lang="en-US" baseline="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1  5.  So, by the Corresponding Angles</a:t>
            </a:r>
            <a:r>
              <a:rPr lang="en-US" baseline="0" dirty="0" smtClean="0">
                <a:sym typeface="Symbol"/>
              </a:rPr>
              <a:t> Converse, g || 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Given: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Symbol"/>
              </a:rPr>
              <a:t>1  8</a:t>
            </a:r>
          </a:p>
          <a:p>
            <a:r>
              <a:rPr lang="en-US" baseline="0" dirty="0" smtClean="0">
                <a:sym typeface="Symbol"/>
              </a:rPr>
              <a:t>Prove: j || 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29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 b: m</a:t>
            </a:r>
            <a:r>
              <a:rPr lang="en-US" baseline="0" dirty="0" smtClean="0"/>
              <a:t> = (4 – 0)/(6 – 4) = 4/2 = 2</a:t>
            </a:r>
          </a:p>
          <a:p>
            <a:r>
              <a:rPr lang="en-US" baseline="0" dirty="0" smtClean="0"/>
              <a:t>Line c: m = (4 – 4)/(6 – 0) = 0 / 6 =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 1: (-4 – 8)/(2</a:t>
            </a:r>
            <a:r>
              <a:rPr lang="en-US" baseline="0" dirty="0" smtClean="0"/>
              <a:t> – (-2)) </a:t>
            </a:r>
            <a:r>
              <a:rPr lang="en-US" baseline="0" dirty="0" smtClean="0">
                <a:sym typeface="Wingdings" pitchFamily="2" charset="2"/>
              </a:rPr>
              <a:t> -12/4  -3</a:t>
            </a:r>
          </a:p>
          <a:p>
            <a:r>
              <a:rPr lang="en-US" baseline="0" dirty="0" smtClean="0">
                <a:sym typeface="Wingdings" pitchFamily="2" charset="2"/>
              </a:rPr>
              <a:t>Line 2: (2 – 1)/(-2 – (-5))  1/3</a:t>
            </a:r>
          </a:p>
          <a:p>
            <a:r>
              <a:rPr lang="en-US" baseline="0" dirty="0" smtClean="0">
                <a:sym typeface="Wingdings" pitchFamily="2" charset="2"/>
              </a:rPr>
              <a:t>Perpendicular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Line 1: (7 – (-2))/(1 – (-4))  9/5</a:t>
            </a:r>
          </a:p>
          <a:p>
            <a:r>
              <a:rPr lang="en-US" baseline="0" dirty="0" smtClean="0">
                <a:sym typeface="Wingdings" pitchFamily="2" charset="2"/>
              </a:rPr>
              <a:t>Line 2: (5 – (-4))/(3 – (-1))  9/4</a:t>
            </a:r>
          </a:p>
          <a:p>
            <a:r>
              <a:rPr lang="en-US" baseline="0" dirty="0" smtClean="0">
                <a:sym typeface="Wingdings" pitchFamily="2" charset="2"/>
              </a:rPr>
              <a:t>neither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</a:t>
            </a:r>
            <a:r>
              <a:rPr lang="en-US" baseline="-25000" dirty="0" err="1" smtClean="0"/>
              <a:t>q</a:t>
            </a:r>
            <a:r>
              <a:rPr lang="en-US" baseline="0" dirty="0" smtClean="0"/>
              <a:t> = (5 – 0)/(-4 – 0) = 5/-4 = -5/4 = -1.25</a:t>
            </a:r>
          </a:p>
          <a:p>
            <a:r>
              <a:rPr lang="en-US" baseline="0" dirty="0" err="1" smtClean="0"/>
              <a:t>m</a:t>
            </a:r>
            <a:r>
              <a:rPr lang="en-US" baseline="-25000" dirty="0" err="1" smtClean="0"/>
              <a:t>t</a:t>
            </a:r>
            <a:r>
              <a:rPr lang="en-US" baseline="0" dirty="0" smtClean="0"/>
              <a:t> = (7 – 0)/(-10 – 0) = 7/-10 = -7/10 = -0.7</a:t>
            </a:r>
          </a:p>
          <a:p>
            <a:r>
              <a:rPr lang="en-US" baseline="0" dirty="0" smtClean="0"/>
              <a:t>Line q is steeper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6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AH, EH</a:t>
            </a:r>
          </a:p>
          <a:p>
            <a:endParaRPr lang="en-US" dirty="0" smtClean="0"/>
          </a:p>
          <a:p>
            <a:r>
              <a:rPr lang="en-US" dirty="0" smtClean="0"/>
              <a:t>GH</a:t>
            </a:r>
          </a:p>
          <a:p>
            <a:endParaRPr lang="en-US" dirty="0" smtClean="0"/>
          </a:p>
          <a:p>
            <a:r>
              <a:rPr lang="en-US" dirty="0" smtClean="0"/>
              <a:t>BGH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530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D227-15A1-40B5-B1A9-9F0D56E9F91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70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 b		(given)</a:t>
            </a:r>
          </a:p>
          <a:p>
            <a:r>
              <a:rPr lang="en-US" dirty="0" smtClean="0">
                <a:sym typeface="Symbol"/>
              </a:rPr>
              <a:t>1 is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angle	(def</a:t>
            </a:r>
            <a:r>
              <a:rPr lang="en-US" baseline="0" dirty="0" smtClean="0">
                <a:sym typeface="Symbol"/>
              </a:rPr>
              <a:t>  lines)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m1 = 90° 		(def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angle)</a:t>
            </a:r>
          </a:p>
          <a:p>
            <a:r>
              <a:rPr lang="en-US" dirty="0" smtClean="0">
                <a:sym typeface="Symbol"/>
              </a:rPr>
              <a:t>m1 + m2 =</a:t>
            </a:r>
            <a:r>
              <a:rPr lang="en-US" baseline="0" dirty="0" smtClean="0">
                <a:sym typeface="Symbol"/>
              </a:rPr>
              <a:t> 180	(linear pair postulate)</a:t>
            </a:r>
          </a:p>
          <a:p>
            <a:r>
              <a:rPr lang="en-US" baseline="0" dirty="0" smtClean="0">
                <a:sym typeface="Symbol"/>
              </a:rPr>
              <a:t>90 + m</a:t>
            </a:r>
            <a:r>
              <a:rPr lang="en-US" dirty="0" smtClean="0">
                <a:sym typeface="Symbol"/>
              </a:rPr>
              <a:t>2 = 180	(substitution)</a:t>
            </a:r>
          </a:p>
          <a:p>
            <a:r>
              <a:rPr lang="en-US" dirty="0" smtClean="0">
                <a:sym typeface="Symbol"/>
              </a:rPr>
              <a:t>m2 = 90		(subtraction)</a:t>
            </a:r>
          </a:p>
          <a:p>
            <a:r>
              <a:rPr lang="en-US" dirty="0" smtClean="0">
                <a:sym typeface="Symbol"/>
              </a:rPr>
              <a:t>2 is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angle	(def </a:t>
            </a:r>
            <a:r>
              <a:rPr lang="en-US" dirty="0" err="1" smtClean="0">
                <a:sym typeface="Symbol"/>
              </a:rPr>
              <a:t>rt</a:t>
            </a:r>
            <a:r>
              <a:rPr lang="en-US" baseline="0" dirty="0" smtClean="0">
                <a:sym typeface="Symbol"/>
              </a:rPr>
              <a:t> angle)</a:t>
            </a:r>
          </a:p>
          <a:p>
            <a:endParaRPr lang="en-US" dirty="0" smtClean="0"/>
          </a:p>
          <a:p>
            <a:r>
              <a:rPr lang="en-US" dirty="0" smtClean="0">
                <a:sym typeface="Symbol"/>
              </a:rPr>
              <a:t>3  1, 4  2	(vertical angles</a:t>
            </a:r>
            <a:r>
              <a:rPr lang="en-US" baseline="0" dirty="0" smtClean="0">
                <a:sym typeface="Symbol"/>
              </a:rPr>
              <a:t> are )</a:t>
            </a:r>
          </a:p>
          <a:p>
            <a:r>
              <a:rPr lang="en-US" baseline="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3 = m1,</a:t>
            </a:r>
            <a:r>
              <a:rPr lang="en-US" baseline="0" dirty="0" smtClean="0">
                <a:sym typeface="Symbol"/>
              </a:rPr>
              <a:t> m</a:t>
            </a:r>
            <a:r>
              <a:rPr lang="en-US" dirty="0" smtClean="0">
                <a:sym typeface="Symbol"/>
              </a:rPr>
              <a:t>4 =</a:t>
            </a:r>
            <a:r>
              <a:rPr lang="en-US" baseline="0" dirty="0" smtClean="0">
                <a:sym typeface="Symbol"/>
              </a:rPr>
              <a:t> m</a:t>
            </a:r>
            <a:r>
              <a:rPr lang="en-US" dirty="0" smtClean="0">
                <a:sym typeface="Symbol"/>
              </a:rPr>
              <a:t>2	(def )</a:t>
            </a:r>
          </a:p>
          <a:p>
            <a:r>
              <a:rPr lang="en-US" dirty="0" smtClean="0"/>
              <a:t>m</a:t>
            </a:r>
            <a:r>
              <a:rPr lang="en-US" dirty="0" smtClean="0">
                <a:sym typeface="Symbol"/>
              </a:rPr>
              <a:t>3 = 90, m4 = 90	(substitution)</a:t>
            </a:r>
          </a:p>
          <a:p>
            <a:r>
              <a:rPr lang="en-US" dirty="0" smtClean="0">
                <a:sym typeface="Symbol"/>
              </a:rPr>
              <a:t>3 is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, 4 is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	(def </a:t>
            </a:r>
            <a:r>
              <a:rPr lang="en-US" dirty="0" err="1" smtClean="0">
                <a:sym typeface="Symbol"/>
              </a:rPr>
              <a:t>rt</a:t>
            </a:r>
            <a:r>
              <a:rPr lang="en-US" dirty="0" smtClean="0">
                <a:sym typeface="Symbol"/>
              </a:rPr>
              <a:t> )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0382C6-0B11-4413-89A4-9015C8786A7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Yes, lines perpendicular to transversal theorem</a:t>
            </a:r>
          </a:p>
          <a:p>
            <a:endParaRPr lang="en-US" dirty="0" smtClean="0"/>
          </a:p>
          <a:p>
            <a:r>
              <a:rPr lang="en-US" dirty="0" smtClean="0"/>
              <a:t>Yes, c || d by the lines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Symbol"/>
              </a:rPr>
              <a:t> to trans theorem; b </a:t>
            </a:r>
            <a:r>
              <a:rPr lang="en-US" b="1" baseline="0" dirty="0" smtClean="0">
                <a:sym typeface="Symbol"/>
              </a:rPr>
              <a:t> </a:t>
            </a:r>
            <a:r>
              <a:rPr lang="en-US" b="0" baseline="0" dirty="0" smtClean="0">
                <a:sym typeface="Symbol"/>
              </a:rPr>
              <a:t>c by the </a:t>
            </a:r>
            <a:r>
              <a:rPr lang="en-US" baseline="0" dirty="0" smtClean="0">
                <a:sym typeface="Symbol"/>
              </a:rPr>
              <a:t> trans theorem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Slope of line c = 2 (rise = 2, run = 1)</a:t>
                </a:r>
              </a:p>
              <a:p>
                <a:r>
                  <a:rPr lang="en-US" dirty="0" smtClean="0"/>
                  <a:t>Slope of </a:t>
                </a:r>
                <a:r>
                  <a:rPr lang="en-US" dirty="0" smtClean="0">
                    <a:sym typeface="Symbol"/>
                  </a:rPr>
                  <a:t> line = -1/2</a:t>
                </a:r>
              </a:p>
              <a:p>
                <a:r>
                  <a:rPr lang="en-US" dirty="0" smtClean="0">
                    <a:sym typeface="Symbol"/>
                  </a:rPr>
                  <a:t>Follow slope from A(-3, 2) to line cd</a:t>
                </a:r>
                <a:r>
                  <a:rPr lang="en-US" baseline="0" dirty="0" smtClean="0">
                    <a:sym typeface="Symbol"/>
                  </a:rPr>
                  <a:t>; intersection at (1, 0)</a:t>
                </a:r>
              </a:p>
              <a:p>
                <a:r>
                  <a:rPr lang="en-US" baseline="0" dirty="0" smtClean="0">
                    <a:sym typeface="Symbol"/>
                  </a:rPr>
                  <a:t>Calculate distance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1−</m:t>
                                </m:r>
                                <m:d>
                                  <m:dPr>
                                    <m:ctrlPr>
                                      <a:rPr lang="en-US" b="0" i="1" baseline="0" smtClean="0">
                                        <a:latin typeface="Cambria Math" panose="02040503050406030204" pitchFamily="18" charset="0"/>
                                        <a:sym typeface="Symbol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baseline="0" smtClean="0">
                                        <a:latin typeface="Cambria Math"/>
                                        <a:sym typeface="Symbol"/>
                                      </a:rPr>
                                      <m:t>−3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0−2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20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5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=4.47</m:t>
                    </m:r>
                  </m:oMath>
                </a14:m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on line c: (0, 2)</a:t>
                </a: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Follow slope from (0, 2) to line e</a:t>
                </a: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of intersection (4, 0)</a:t>
                </a: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Distance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4−0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baseline="0" smtClean="0"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baseline="0" smtClean="0"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dPr>
                              <m:e>
                                <m:r>
                                  <a:rPr lang="en-US" b="0" i="1" baseline="0" smtClean="0">
                                    <a:latin typeface="Cambria Math"/>
                                    <a:sym typeface="Symbol"/>
                                  </a:rPr>
                                  <m:t>0−2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baseline="0" smtClean="0"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16+4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20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US" b="0" i="1" baseline="0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b="0" i="1" baseline="0" smtClean="0">
                            <a:latin typeface="Cambria Math"/>
                            <a:sym typeface="Symbol"/>
                          </a:rPr>
                          <m:t>5</m:t>
                        </m:r>
                      </m:e>
                    </m:rad>
                    <m:r>
                      <a:rPr lang="en-US" b="0" i="1" baseline="0" smtClean="0">
                        <a:latin typeface="Cambria Math"/>
                        <a:sym typeface="Symbol"/>
                      </a:rPr>
                      <m:t>=4.47</m:t>
                    </m:r>
                  </m:oMath>
                </a14:m>
                <a:endParaRPr lang="en-US" baseline="0" dirty="0" smtClean="0">
                  <a:latin typeface="+mn-lt"/>
                  <a:sym typeface="Symbol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Slope of line c = 2 (rise = 2, run = 1)</a:t>
                </a:r>
              </a:p>
              <a:p>
                <a:r>
                  <a:rPr lang="en-US" dirty="0" smtClean="0"/>
                  <a:t>Slope of </a:t>
                </a:r>
                <a:r>
                  <a:rPr lang="en-US" dirty="0" smtClean="0">
                    <a:sym typeface="Symbol"/>
                  </a:rPr>
                  <a:t> line = -1/2</a:t>
                </a:r>
              </a:p>
              <a:p>
                <a:r>
                  <a:rPr lang="en-US" dirty="0" smtClean="0">
                    <a:sym typeface="Symbol"/>
                  </a:rPr>
                  <a:t>Follow slope from A(-3, 2) to line </a:t>
                </a:r>
                <a:r>
                  <a:rPr lang="en-US" dirty="0" smtClean="0">
                    <a:sym typeface="Symbol"/>
                  </a:rPr>
                  <a:t>cd</a:t>
                </a:r>
                <a:r>
                  <a:rPr lang="en-US" baseline="0" dirty="0" smtClean="0">
                    <a:sym typeface="Symbol"/>
                  </a:rPr>
                  <a:t>; </a:t>
                </a:r>
                <a:r>
                  <a:rPr lang="en-US" baseline="0" dirty="0" smtClean="0">
                    <a:sym typeface="Symbol"/>
                  </a:rPr>
                  <a:t>intersection at </a:t>
                </a:r>
                <a:r>
                  <a:rPr lang="en-US" baseline="0" dirty="0" smtClean="0">
                    <a:sym typeface="Symbol"/>
                  </a:rPr>
                  <a:t>(1, 0)</a:t>
                </a:r>
                <a:endParaRPr lang="en-US" baseline="0" dirty="0" smtClean="0">
                  <a:sym typeface="Symbol"/>
                </a:endParaRPr>
              </a:p>
              <a:p>
                <a:r>
                  <a:rPr lang="en-US" baseline="0" dirty="0" smtClean="0">
                    <a:sym typeface="Symbol"/>
                  </a:rPr>
                  <a:t>Calculate distance </a:t>
                </a:r>
                <a:r>
                  <a:rPr lang="en-US" b="0" i="0" baseline="0" smtClean="0">
                    <a:latin typeface="Cambria Math"/>
                    <a:sym typeface="Symbol"/>
                  </a:rPr>
                  <a:t>√((1−(−3))^2+(0−2)^2 )=√(4^2+(−2)^2 )=√20=2√5=4.47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on line c: (0, 2)</a:t>
                </a: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Follow slope from (0, 2) to line </a:t>
                </a:r>
                <a:r>
                  <a:rPr lang="en-US" baseline="0" dirty="0" smtClean="0">
                    <a:latin typeface="+mn-lt"/>
                    <a:sym typeface="Symbol"/>
                  </a:rPr>
                  <a:t>e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Point of intersection </a:t>
                </a:r>
                <a:r>
                  <a:rPr lang="en-US" baseline="0" dirty="0" smtClean="0">
                    <a:latin typeface="+mn-lt"/>
                    <a:sym typeface="Symbol"/>
                  </a:rPr>
                  <a:t>(4, 0)</a:t>
                </a:r>
                <a:endParaRPr lang="en-US" baseline="0" dirty="0" smtClean="0">
                  <a:latin typeface="+mn-lt"/>
                  <a:sym typeface="Symbol"/>
                </a:endParaRPr>
              </a:p>
              <a:p>
                <a:r>
                  <a:rPr lang="en-US" baseline="0" dirty="0" smtClean="0">
                    <a:latin typeface="+mn-lt"/>
                    <a:sym typeface="Symbol"/>
                  </a:rPr>
                  <a:t>Distance = </a:t>
                </a:r>
                <a:r>
                  <a:rPr lang="en-US" b="0" i="0" baseline="0" smtClean="0">
                    <a:latin typeface="Cambria Math"/>
                    <a:sym typeface="Symbol"/>
                  </a:rPr>
                  <a:t>√((4−0)^2+(0−2)^2 )=√(16+4)=√20=2√5=4.47</a:t>
                </a:r>
                <a:endParaRPr lang="en-US" baseline="0" dirty="0" smtClean="0">
                  <a:latin typeface="+mn-lt"/>
                  <a:sym typeface="Symbol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72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Corresponding</a:t>
            </a:r>
          </a:p>
          <a:p>
            <a:r>
              <a:rPr lang="en-US" dirty="0" smtClean="0"/>
              <a:t>Alternate</a:t>
            </a:r>
            <a:r>
              <a:rPr lang="en-US" baseline="0" dirty="0" smtClean="0"/>
              <a:t> Exterior</a:t>
            </a:r>
          </a:p>
          <a:p>
            <a:r>
              <a:rPr lang="en-US" baseline="0" dirty="0" smtClean="0"/>
              <a:t>Alternate Interior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1250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CAF7B-2CF9-453D-B3F9-4960E1B78E5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5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6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1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083221"/>
            <a:ext cx="4041775" cy="295632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4805959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6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B6A3DB-4632-4268-A4C5-CF160790154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4805959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9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D517F7-71DA-4012-B02B-E021C9C04E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1%20Answers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1%20Quiz.ppt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2%20Answers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2%20Quiz.ppt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3%20Answers.ppt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3%20Quiz.ppt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4%20Answers.ppt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4%20Quiz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5%20Answers.pptx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5%20Quiz.pptx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3/Geometry%203.6%20Answers.pptx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3/Geometry%203.6%20Quiz.ppt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and Perpendicular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Geometry</a:t>
            </a:r>
          </a:p>
          <a:p>
            <a:r>
              <a:rPr lang="en-US" dirty="0" smtClean="0"/>
              <a:t>Chapter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3.1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3.1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3.2 Use Parallel Lines and Transversals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Draw parallel lines on a piece of notebook paper, then draw a transversal.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the protractor to measure all the angles.</a:t>
            </a:r>
          </a:p>
          <a:p>
            <a:endParaRPr lang="en-US" dirty="0"/>
          </a:p>
          <a:p>
            <a:r>
              <a:rPr lang="en-US" dirty="0"/>
              <a:t>What types of angles are congruent? 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i="1" dirty="0">
                <a:solidFill>
                  <a:schemeClr val="hlink"/>
                </a:solidFill>
              </a:rPr>
              <a:t>corresponding, alt interior, alt exterior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/>
              <a:t>  </a:t>
            </a:r>
          </a:p>
          <a:p>
            <a:r>
              <a:rPr lang="en-US" dirty="0"/>
              <a:t>How are consecutive interior angles related? </a:t>
            </a:r>
          </a:p>
          <a:p>
            <a:pPr lvl="1"/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i="1" dirty="0">
                <a:solidFill>
                  <a:schemeClr val="hlink"/>
                </a:solidFill>
              </a:rPr>
              <a:t>supplementary</a:t>
            </a:r>
            <a:r>
              <a:rPr lang="en-US" dirty="0">
                <a:solidFill>
                  <a:schemeClr val="hlink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3.2 Use Parallel Lines and Transversals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28700"/>
            <a:ext cx="5791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Corresponding Angles Postulate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491776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|| lines are cut by trans., then the </a:t>
            </a:r>
            <a:r>
              <a:rPr lang="en-US" sz="2000" dirty="0" err="1" smtClean="0"/>
              <a:t>corrs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996901"/>
            <a:ext cx="6096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Interior Angles Theorem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459978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|| lines are cut by trans., then the alt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914650"/>
            <a:ext cx="6172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Exterior Angles Theorem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377726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|| lines are cut by trans., then the alt ext </a:t>
            </a:r>
            <a:r>
              <a:rPr lang="en-US" sz="2000" dirty="0" smtClean="0">
                <a:sym typeface="Symbol"/>
              </a:rPr>
              <a:t> are 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82851"/>
            <a:ext cx="6629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Consecutive Interior Angles Theorem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4345928"/>
            <a:ext cx="7924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|| lines are cut by trans., then the cons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supp.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2417" y="1504950"/>
            <a:ext cx="370158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10996"/>
            <a:ext cx="6477000" cy="3394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m</a:t>
            </a:r>
            <a:r>
              <a:rPr lang="en-US" dirty="0" smtClean="0">
                <a:sym typeface="Symbol"/>
              </a:rPr>
              <a:t>1 = 105°, find m4, m5, and m8.  Tell which postulate or theorem you use in each case</a:t>
            </a: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If m3 = 68° and m8 = (2x + 4)°, what is the value of x?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3.2 Use Parallel Lines and Transversals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3.2 Use Parallel Lines and Transversals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Prove that if 2 || lines are cut by a trans, then the ext angles on the same side of the trans are supp.</a:t>
            </a:r>
          </a:p>
          <a:p>
            <a:r>
              <a:rPr lang="en-US" sz="2000" dirty="0" smtClean="0"/>
              <a:t>Given: p || q</a:t>
            </a:r>
            <a:endParaRPr lang="en-US" sz="2000" dirty="0" smtClean="0">
              <a:sym typeface="Symbol"/>
            </a:endParaRPr>
          </a:p>
          <a:p>
            <a:r>
              <a:rPr lang="en-US" sz="2000" dirty="0" smtClean="0">
                <a:sym typeface="Symbol"/>
              </a:rPr>
              <a:t>Prove: 1 and 2 are supp.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296904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90925" y="3913981"/>
            <a:ext cx="257175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Statements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5717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Reasons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6324600" y="1428750"/>
            <a:ext cx="2514600" cy="1448917"/>
            <a:chOff x="6324600" y="2108200"/>
            <a:chExt cx="2514600" cy="1931888"/>
          </a:xfrm>
        </p:grpSpPr>
        <p:grpSp>
          <p:nvGrpSpPr>
            <p:cNvPr id="4" name="Group 32"/>
            <p:cNvGrpSpPr/>
            <p:nvPr/>
          </p:nvGrpSpPr>
          <p:grpSpPr>
            <a:xfrm>
              <a:off x="6324600" y="2108200"/>
              <a:ext cx="2514600" cy="1931888"/>
              <a:chOff x="5562600" y="1341735"/>
              <a:chExt cx="2514600" cy="1931888"/>
            </a:xfrm>
          </p:grpSpPr>
          <p:grpSp>
            <p:nvGrpSpPr>
              <p:cNvPr id="6" name="Group 29"/>
              <p:cNvGrpSpPr/>
              <p:nvPr/>
            </p:nvGrpSpPr>
            <p:grpSpPr>
              <a:xfrm>
                <a:off x="5562600" y="1341735"/>
                <a:ext cx="2514600" cy="1859458"/>
                <a:chOff x="5562600" y="1341735"/>
                <a:chExt cx="2514600" cy="1859458"/>
              </a:xfrm>
            </p:grpSpPr>
            <p:cxnSp>
              <p:nvCxnSpPr>
                <p:cNvPr id="5" name="Straight Arrow Connector 4"/>
                <p:cNvCxnSpPr/>
                <p:nvPr/>
              </p:nvCxnSpPr>
              <p:spPr>
                <a:xfrm>
                  <a:off x="5562600" y="2057400"/>
                  <a:ext cx="2057400" cy="122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/>
                <p:cNvCxnSpPr/>
                <p:nvPr/>
              </p:nvCxnSpPr>
              <p:spPr>
                <a:xfrm>
                  <a:off x="5562600" y="2667000"/>
                  <a:ext cx="2057400" cy="120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rot="5400000">
                  <a:off x="6054874" y="2169467"/>
                  <a:ext cx="1529259" cy="5341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7391400" y="1595735"/>
                  <a:ext cx="685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/>
                    <a:t>q</a:t>
                  </a:r>
                  <a:endParaRPr lang="en-US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7391400" y="2205335"/>
                  <a:ext cx="685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/>
                    <a:t>p</a:t>
                  </a:r>
                  <a:endParaRPr lang="en-US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781800" y="1341735"/>
                  <a:ext cx="685800" cy="615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/>
                    <a:t>ℓ</a:t>
                  </a:r>
                  <a:endParaRPr lang="en-US" dirty="0"/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6705600" y="1671935"/>
                <a:ext cx="6858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1</a:t>
                </a:r>
                <a:endParaRPr 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324600" y="2658070"/>
                <a:ext cx="68580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2</a:t>
                </a:r>
                <a:endParaRPr lang="en-US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7315200" y="2814934"/>
              <a:ext cx="6858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157 #2-32 even, 36-52 even = 25 total</a:t>
            </a:r>
          </a:p>
          <a:p>
            <a:r>
              <a:rPr lang="en-US" i="1" dirty="0" smtClean="0"/>
              <a:t>Extra Credit 160 #2, 6 = +2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3.2 Use Parallel Lines and Transversals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3.2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3.2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3.3 Prove Lines are Parallel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8001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Corresponding Angles Converse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0015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lines are cut by trans. </a:t>
            </a:r>
            <a:r>
              <a:rPr lang="en-US" sz="2000" dirty="0"/>
              <a:t>s</a:t>
            </a:r>
            <a:r>
              <a:rPr lang="en-US" sz="2000" dirty="0" smtClean="0"/>
              <a:t>o the </a:t>
            </a:r>
            <a:r>
              <a:rPr lang="en-US" sz="2000" dirty="0" err="1" smtClean="0"/>
              <a:t>corrs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88595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Interior Angles Converse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28600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lines are cut by trans. so the alt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9718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Exterior Angles Converse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37185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lines are cut by trans. so the alt ext </a:t>
            </a:r>
            <a:r>
              <a:rPr lang="en-US" sz="2000" dirty="0" smtClean="0">
                <a:sym typeface="Symbol"/>
              </a:rPr>
              <a:t> are , then the lines are ||.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065285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Consecutive Interior Angles Converse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4457701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2 lines are cut by trans. so the cons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 are supp., then the lines are ||.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5334000" cy="33944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 there enough information to conclude that m || n?</a:t>
            </a:r>
          </a:p>
          <a:p>
            <a:endParaRPr lang="en-US" sz="2400" dirty="0" smtClean="0"/>
          </a:p>
          <a:p>
            <a:r>
              <a:rPr lang="en-US" sz="2400" dirty="0" smtClean="0"/>
              <a:t>Can you prove that the lines are parallel?  Explain.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Prove Lines are Parallel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2" y="742950"/>
            <a:ext cx="32718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2" y="3073611"/>
            <a:ext cx="2768895" cy="1617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1325" y="3638550"/>
            <a:ext cx="2657475" cy="149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553077" y="2914650"/>
            <a:ext cx="3209925" cy="1876394"/>
            <a:chOff x="1066800" y="2590800"/>
            <a:chExt cx="3590925" cy="2209800"/>
          </a:xfrm>
        </p:grpSpPr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1371599" y="2590800"/>
              <a:ext cx="2883938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/>
                <a:t>m</a:t>
              </a:r>
              <a:r>
                <a:rPr lang="en-US" b="1" dirty="0"/>
                <a:t> </a:t>
              </a:r>
              <a:r>
                <a:rPr lang="en-US" b="1" dirty="0" smtClean="0">
                  <a:sym typeface="Symbol"/>
                </a:rPr>
                <a:t></a:t>
              </a:r>
              <a:r>
                <a:rPr lang="en-US" b="1" dirty="0" smtClean="0"/>
                <a:t>1 </a:t>
              </a:r>
              <a:r>
                <a:rPr lang="en-US" b="1" dirty="0"/>
                <a:t>+ </a:t>
              </a:r>
              <a:r>
                <a:rPr lang="en-US" b="1" i="1" dirty="0"/>
                <a:t>m</a:t>
              </a:r>
              <a:r>
                <a:rPr lang="en-US" b="1" dirty="0"/>
                <a:t> </a:t>
              </a:r>
              <a:r>
                <a:rPr lang="en-US" b="1" dirty="0" smtClean="0">
                  <a:sym typeface="Symbol"/>
                </a:rPr>
                <a:t></a:t>
              </a:r>
              <a:r>
                <a:rPr lang="en-US" b="1" dirty="0" smtClean="0"/>
                <a:t>2 </a:t>
              </a:r>
              <a:r>
                <a:rPr lang="en-US" b="1" dirty="0"/>
                <a:t>= 180°</a:t>
              </a:r>
            </a:p>
          </p:txBody>
        </p:sp>
        <p:pic>
          <p:nvPicPr>
            <p:cNvPr id="10" name="Picture 2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6800" y="2905125"/>
              <a:ext cx="3590925" cy="18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1933718"/>
          </a:xfrm>
        </p:spPr>
        <p:txBody>
          <a:bodyPr/>
          <a:lstStyle/>
          <a:p>
            <a:r>
              <a:rPr lang="en-US" dirty="0" smtClean="0"/>
              <a:t>Paragraph proofs</a:t>
            </a:r>
          </a:p>
          <a:p>
            <a:pPr lvl="1"/>
            <a:r>
              <a:rPr lang="en-US" dirty="0" smtClean="0"/>
              <a:t>The proof is written in sentences.  </a:t>
            </a:r>
          </a:p>
          <a:p>
            <a:pPr lvl="1"/>
            <a:r>
              <a:rPr lang="en-US" dirty="0" smtClean="0"/>
              <a:t>Still need to have the statements and reasons.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Prove Lines are Parallel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800100"/>
            <a:ext cx="67818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Transitive Property of Parallel Lines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13786" y="1323320"/>
            <a:ext cx="79248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two lines are parallel to the same line, then they are parallel to each other.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 smtClean="0"/>
              <a:t>Larson Geometry</a:t>
            </a:r>
            <a:endParaRPr lang="en-US" i="1" dirty="0"/>
          </a:p>
          <a:p>
            <a:pPr lvl="1"/>
            <a:r>
              <a:rPr lang="en-US" i="1" dirty="0" smtClean="0"/>
              <a:t>By Larson</a:t>
            </a:r>
            <a:r>
              <a:rPr lang="en-US" i="1" dirty="0"/>
              <a:t>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  <a:endParaRPr lang="en-US" i="1" dirty="0" smtClean="0"/>
          </a:p>
          <a:p>
            <a:pPr lvl="1"/>
            <a:r>
              <a:rPr lang="en-US" i="1" dirty="0" smtClean="0"/>
              <a:t>2011 </a:t>
            </a:r>
            <a:r>
              <a:rPr lang="en-US" i="1" dirty="0"/>
              <a:t>Holt </a:t>
            </a:r>
            <a:r>
              <a:rPr lang="en-US" i="1" dirty="0" smtClean="0"/>
              <a:t>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Slides created by </a:t>
            </a:r>
          </a:p>
          <a:p>
            <a:r>
              <a:rPr lang="en-US" dirty="0" smtClean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895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675924"/>
            <a:ext cx="4086225" cy="188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Write a paragraph proof to prove that if 2 lines are cut by a trans. so that the alt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s are , then the lines are ||.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Given: 4  5</a:t>
            </a:r>
          </a:p>
          <a:p>
            <a:r>
              <a:rPr lang="en-US" sz="2400" dirty="0" smtClean="0">
                <a:sym typeface="Symbol"/>
              </a:rPr>
              <a:t>Prove: g || h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Prove Lines are Parallel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68960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you use the diagram at the right to prove the Alternate Exterior Angles Converse, what GIVEN and PROVE statements would you use?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165 #2-28 even, 34, 36, 40-54 even = 24 total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3.3 Prove Lines are Parallel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114550"/>
            <a:ext cx="3724277" cy="197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3.3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3.3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Slope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rise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run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𝑚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Content Placeholder 1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4343400" y="1429346"/>
            <a:ext cx="4267200" cy="2743200"/>
            <a:chOff x="4343400" y="1905794"/>
            <a:chExt cx="4267200" cy="3657600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3276600" y="3733800"/>
              <a:ext cx="365760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43400" y="5181600"/>
              <a:ext cx="426720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4724400" y="1828800"/>
            <a:ext cx="3505200" cy="17145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7"/>
          <p:cNvGrpSpPr/>
          <p:nvPr/>
        </p:nvGrpSpPr>
        <p:grpSpPr>
          <a:xfrm>
            <a:off x="5562600" y="1943100"/>
            <a:ext cx="2209800" cy="1455181"/>
            <a:chOff x="5562600" y="2590800"/>
            <a:chExt cx="2209800" cy="1940241"/>
          </a:xfrm>
        </p:grpSpPr>
        <p:sp>
          <p:nvSpPr>
            <p:cNvPr id="12" name="Oval 11"/>
            <p:cNvSpPr/>
            <p:nvPr/>
          </p:nvSpPr>
          <p:spPr>
            <a:xfrm>
              <a:off x="5791200" y="3962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543800" y="281940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81800" y="2590800"/>
              <a:ext cx="990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(x</a:t>
              </a:r>
              <a:r>
                <a:rPr lang="en-US" baseline="-25000" dirty="0" smtClean="0"/>
                <a:t>2</a:t>
              </a:r>
              <a:r>
                <a:rPr lang="en-US" dirty="0" smtClean="0"/>
                <a:t>, y</a:t>
              </a:r>
              <a:r>
                <a:rPr lang="en-US" baseline="-25000" dirty="0" smtClean="0"/>
                <a:t>2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4038599"/>
              <a:ext cx="990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(x</a:t>
              </a:r>
              <a:r>
                <a:rPr lang="en-US" baseline="-25000" dirty="0" smtClean="0"/>
                <a:t>1</a:t>
              </a:r>
              <a:r>
                <a:rPr lang="en-US" dirty="0" smtClean="0"/>
                <a:t>, y</a:t>
              </a:r>
              <a:r>
                <a:rPr lang="en-US" baseline="-25000" dirty="0" smtClean="0"/>
                <a:t>1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grpSp>
        <p:nvGrpSpPr>
          <p:cNvPr id="8" name="Group 50"/>
          <p:cNvGrpSpPr/>
          <p:nvPr/>
        </p:nvGrpSpPr>
        <p:grpSpPr>
          <a:xfrm>
            <a:off x="5842000" y="2971799"/>
            <a:ext cx="1752600" cy="369332"/>
            <a:chOff x="5842000" y="3962400"/>
            <a:chExt cx="1752600" cy="492442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5842000" y="4000500"/>
              <a:ext cx="1752600" cy="1588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6553200" y="3962400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run</a:t>
              </a:r>
              <a:endParaRPr lang="en-US" dirty="0"/>
            </a:p>
          </p:txBody>
        </p:sp>
      </p:grpSp>
      <p:grpSp>
        <p:nvGrpSpPr>
          <p:cNvPr id="10" name="Group 51"/>
          <p:cNvGrpSpPr/>
          <p:nvPr/>
        </p:nvGrpSpPr>
        <p:grpSpPr>
          <a:xfrm>
            <a:off x="7581900" y="2152650"/>
            <a:ext cx="647700" cy="848882"/>
            <a:chOff x="7581900" y="2870200"/>
            <a:chExt cx="647700" cy="1131842"/>
          </a:xfrm>
        </p:grpSpPr>
        <p:cxnSp>
          <p:nvCxnSpPr>
            <p:cNvPr id="22" name="Straight Connector 21"/>
            <p:cNvCxnSpPr/>
            <p:nvPr/>
          </p:nvCxnSpPr>
          <p:spPr>
            <a:xfrm rot="16200000" flipH="1">
              <a:off x="7023146" y="3428954"/>
              <a:ext cx="1131842" cy="14334"/>
            </a:xfrm>
            <a:prstGeom prst="line">
              <a:avLst/>
            </a:prstGeom>
            <a:ln cmpd="sng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7620000" y="33644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rise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7719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Positive Slope</a:t>
            </a:r>
          </a:p>
          <a:p>
            <a:pPr lvl="1"/>
            <a:r>
              <a:rPr lang="en-US" dirty="0" smtClean="0"/>
              <a:t>Rises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Zero Slope</a:t>
            </a:r>
          </a:p>
          <a:p>
            <a:pPr lvl="1"/>
            <a:r>
              <a:rPr lang="en-US" dirty="0" smtClean="0"/>
              <a:t>Horizontal </a:t>
            </a:r>
          </a:p>
          <a:p>
            <a:endParaRPr lang="en-US" dirty="0" smtClean="0"/>
          </a:p>
          <a:p>
            <a:r>
              <a:rPr lang="en-US" dirty="0" smtClean="0"/>
              <a:t>Negative Slope</a:t>
            </a:r>
          </a:p>
          <a:p>
            <a:pPr lvl="1"/>
            <a:r>
              <a:rPr lang="en-US" dirty="0" smtClean="0"/>
              <a:t>Falls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Slope (Undefined)</a:t>
            </a:r>
          </a:p>
          <a:p>
            <a:pPr lvl="1"/>
            <a:r>
              <a:rPr lang="en-US" dirty="0" smtClean="0"/>
              <a:t>Vertical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419600" y="2343150"/>
            <a:ext cx="1066800" cy="742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86400" y="2343150"/>
            <a:ext cx="1066800" cy="11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53200" y="2343150"/>
            <a:ext cx="1066800" cy="7429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7105650" y="3600252"/>
            <a:ext cx="10287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9"/>
          <p:cNvGrpSpPr/>
          <p:nvPr/>
        </p:nvGrpSpPr>
        <p:grpSpPr>
          <a:xfrm>
            <a:off x="3429000" y="1657350"/>
            <a:ext cx="762000" cy="1314450"/>
            <a:chOff x="8077200" y="4495800"/>
            <a:chExt cx="762000" cy="1752600"/>
          </a:xfrm>
        </p:grpSpPr>
        <p:sp>
          <p:nvSpPr>
            <p:cNvPr id="31" name="Smiley Face 30"/>
            <p:cNvSpPr/>
            <p:nvPr/>
          </p:nvSpPr>
          <p:spPr>
            <a:xfrm>
              <a:off x="8077200" y="4495800"/>
              <a:ext cx="685800" cy="685800"/>
            </a:xfrm>
            <a:prstGeom prst="smileyFace">
              <a:avLst>
                <a:gd name="adj" fmla="val 4653"/>
              </a:avLst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>
              <a:stCxn id="31" idx="4"/>
            </p:cNvCxnSpPr>
            <p:nvPr/>
          </p:nvCxnSpPr>
          <p:spPr>
            <a:xfrm rot="5400000">
              <a:off x="8058150" y="5505450"/>
              <a:ext cx="685800" cy="381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8343900" y="5905500"/>
              <a:ext cx="381000" cy="3048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8077200" y="5943600"/>
              <a:ext cx="381000" cy="228600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53400" y="5486400"/>
              <a:ext cx="685800" cy="1588"/>
            </a:xfrm>
            <a:prstGeom prst="line">
              <a:avLst/>
            </a:prstGeom>
            <a:ln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6" name="Group 41"/>
          <p:cNvGrpSpPr/>
          <p:nvPr/>
        </p:nvGrpSpPr>
        <p:grpSpPr>
          <a:xfrm>
            <a:off x="8076406" y="2914650"/>
            <a:ext cx="686594" cy="400646"/>
            <a:chOff x="8076406" y="3886200"/>
            <a:chExt cx="686594" cy="534194"/>
          </a:xfrm>
        </p:grpSpPr>
        <p:cxnSp>
          <p:nvCxnSpPr>
            <p:cNvPr id="38" name="Straight Connector 37"/>
            <p:cNvCxnSpPr/>
            <p:nvPr/>
          </p:nvCxnSpPr>
          <p:spPr>
            <a:xfrm rot="5400000">
              <a:off x="7848600" y="4191000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8533606" y="4190206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8228806" y="4114006"/>
              <a:ext cx="457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4800600" y="4171951"/>
            <a:ext cx="289560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There’s </a:t>
            </a:r>
            <a:r>
              <a:rPr lang="en-US" sz="2400" b="1" u="sng" dirty="0" smtClean="0"/>
              <a:t>No Slope</a:t>
            </a:r>
            <a:r>
              <a:rPr lang="en-US" sz="2400" dirty="0" smtClean="0"/>
              <a:t> to stand on.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4800600" y="268605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791200" y="233980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705600" y="26289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– 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086600" y="348615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3.46821E-6 C 0.00156 -0.00047 0.00989 -0.00278 0.0118 -0.0044 C 0.01805 -0.00995 0.021 -0.01711 0.02881 -0.02012 C 0.03715 -0.02775 0.04565 -0.03538 0.05416 -0.04278 C 0.06735 -0.05411 0.05173 -0.04625 0.0644 -0.0518 C 0.06926 -0.05642 0.07048 -0.05665 0.07447 -0.06313 C 0.07586 -0.06521 0.07638 -0.06821 0.07794 -0.06983 C 0.08124 -0.0733 0.0861 -0.07376 0.08975 -0.07677 C 0.10381 -0.0881 0.09513 -0.0837 0.10503 -0.08786 C 0.11249 -0.09457 0.12083 -0.0985 0.12881 -0.10382 " pathEditMode="relative" ptsTypes="fffffffffA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882 -0.10382 C 0.1757 -0.11815 0.22274 -0.11584 0.27118 -0.11723 C 0.27726 -0.12 0.27448 -0.11954 0.27969 -0.11954 " pathEditMode="relative" ptsTypes="ffA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68 -0.11954 C 0.28385 -0.11468 0.28854 -0.11098 0.29253 -0.1059 C 0.29809 -0.09896 0.30277 -0.0904 0.30816 -0.08324 C 0.32274 -0.06335 0.30052 -0.08925 0.31718 -0.07214 C 0.31979 -0.06936 0.325 -0.06312 0.325 -0.06289 C 0.32864 -0.05341 0.33472 -0.05087 0.34062 -0.04486 C 0.34826 -0.03676 0.35521 -0.0252 0.36389 -0.02012 C 0.36927 -0.00555 0.36302 -0.01942 0.37031 -0.0111 C 0.37482 -0.00601 0.37673 -0.00069 0.38194 0.00254 C 0.39045 0.02381 0.40972 0.03769 0.42222 0.05202 C 0.42291 0.05434 0.42343 0.05734 0.42465 0.05896 C 0.42569 0.06058 0.42743 0.06035 0.42864 0.06104 C 0.43211 0.06289 0.43767 0.06798 0.44166 0.06798 " pathEditMode="relative" rAng="0" ptsTypes="ffffffffffffA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0.06798 C 0.58333 0.17965 0.48958 0.0911 0.48958 0.33434 " pathEditMode="relative" rAng="0" ptsTypes="fA"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133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1" grpId="0" animBg="1"/>
      <p:bldP spid="43" grpId="0"/>
      <p:bldP spid="44" grpId="0"/>
      <p:bldP spid="45" grpId="0"/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slope of</a:t>
            </a:r>
          </a:p>
          <a:p>
            <a:pPr lvl="1"/>
            <a:r>
              <a:rPr lang="en-US" dirty="0" smtClean="0"/>
              <a:t>Line </a:t>
            </a:r>
            <a:r>
              <a:rPr lang="en-US" i="1" dirty="0" smtClean="0"/>
              <a:t>b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Line </a:t>
            </a:r>
            <a:r>
              <a:rPr lang="en-US" i="1" dirty="0" smtClean="0"/>
              <a:t>c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43050"/>
            <a:ext cx="5525109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862652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Slopes of Parallel Lines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302984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 a coordinate plane, 2 </a:t>
            </a:r>
            <a:r>
              <a:rPr lang="en-US" sz="2000" dirty="0" err="1" smtClean="0"/>
              <a:t>nonvertical</a:t>
            </a:r>
            <a:r>
              <a:rPr lang="en-US" sz="2000" dirty="0" smtClean="0"/>
              <a:t> lines are parallel </a:t>
            </a:r>
            <a:r>
              <a:rPr lang="en-US" sz="2000" dirty="0" err="1" smtClean="0"/>
              <a:t>iff</a:t>
            </a:r>
            <a:r>
              <a:rPr lang="en-US" sz="2000" dirty="0" smtClean="0"/>
              <a:t> they have the same slope.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926231"/>
            <a:ext cx="79248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And, any 2 vertical lines are parallel.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3200"/>
            <a:ext cx="678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Slopes of Perpendicular Lines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183532"/>
            <a:ext cx="79248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 a coordinate plane, 2 </a:t>
            </a:r>
            <a:r>
              <a:rPr lang="en-US" sz="2000" dirty="0" err="1" smtClean="0"/>
              <a:t>nonvertical</a:t>
            </a:r>
            <a:r>
              <a:rPr lang="en-US" sz="2000" dirty="0" smtClean="0"/>
              <a:t> lines are perpendicular </a:t>
            </a:r>
            <a:r>
              <a:rPr lang="en-US" sz="2000" dirty="0" err="1" smtClean="0"/>
              <a:t>iff</a:t>
            </a:r>
            <a:r>
              <a:rPr lang="en-US" sz="2000" dirty="0" smtClean="0"/>
              <a:t> the products of their slopes is -1.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3806779"/>
            <a:ext cx="79248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Or, Slopes are negative reciprocals.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149680"/>
            <a:ext cx="79248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And, horizontal lines are perpendicular to vertical lines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2269131"/>
            <a:ext cx="7924800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2; m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2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4549790"/>
            <a:ext cx="7924800" cy="4001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2; m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-½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Tell whether the lines are </a:t>
            </a:r>
            <a:r>
              <a:rPr lang="en-US" i="1" dirty="0" smtClean="0"/>
              <a:t>parallel</a:t>
            </a:r>
            <a:r>
              <a:rPr lang="en-US" dirty="0" smtClean="0"/>
              <a:t>, </a:t>
            </a:r>
            <a:r>
              <a:rPr lang="en-US" i="1" dirty="0" smtClean="0"/>
              <a:t>perpendicular</a:t>
            </a:r>
            <a:r>
              <a:rPr lang="en-US" dirty="0" smtClean="0"/>
              <a:t>, or </a:t>
            </a:r>
            <a:r>
              <a:rPr lang="en-US" i="1" dirty="0" smtClean="0"/>
              <a:t>neither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Line 1: through (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2, 8) and (2, 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4)</a:t>
            </a:r>
          </a:p>
          <a:p>
            <a:pPr lvl="1"/>
            <a:r>
              <a:rPr lang="en-US" dirty="0" smtClean="0"/>
              <a:t>Line 2: through (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5, 1) and (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2, 2)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Line 1: through (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4, 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2) and (1, </a:t>
            </a:r>
            <a:r>
              <a:rPr lang="en-US" dirty="0" smtClean="0">
                <a:solidFill>
                  <a:srgbClr val="010000"/>
                </a:solidFill>
              </a:rPr>
              <a:t>7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Line 2: through (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1, </a:t>
            </a:r>
            <a:r>
              <a:rPr lang="en-US" dirty="0" smtClean="0">
                <a:solidFill>
                  <a:srgbClr val="010000"/>
                </a:solidFill>
              </a:rPr>
              <a:t>–</a:t>
            </a:r>
            <a:r>
              <a:rPr lang="en-US" dirty="0" smtClean="0"/>
              <a:t>4) and (</a:t>
            </a:r>
            <a:r>
              <a:rPr lang="en-US" dirty="0" smtClean="0">
                <a:solidFill>
                  <a:srgbClr val="010000"/>
                </a:solidFill>
              </a:rPr>
              <a:t>3</a:t>
            </a:r>
            <a:r>
              <a:rPr lang="en-US" dirty="0" smtClean="0"/>
              <a:t>, 5)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686800" cy="36324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Line q passes through the points (0, 0) and (-4, 5).  Line t passes through the points (0, 0) and (-10, 7).  Which line is steeper, q or t?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175 #4-30 even, 34, 36, 40, 44, 46, 48 = 20 total</a:t>
            </a:r>
          </a:p>
          <a:p>
            <a:r>
              <a:rPr lang="en-US" i="1" dirty="0" smtClean="0"/>
              <a:t>Extra Credit 178 #2, 4 = +2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3.4 Find and Use Slope of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3.4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3.4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Parallel Lines      ||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60014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Lines that do NOT intersect and are coplanar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019240"/>
            <a:ext cx="7620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Lines go in the same direction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715000" y="800100"/>
            <a:ext cx="2819400" cy="685800"/>
            <a:chOff x="5715000" y="1066800"/>
            <a:chExt cx="2819400" cy="91440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5715000" y="1066800"/>
              <a:ext cx="2743200" cy="6096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791200" y="1371600"/>
              <a:ext cx="2743200" cy="6096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57200" y="26289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Skew Lines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308604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Lines that do NOT intersect and are on different planes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3486150"/>
            <a:ext cx="76200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Lines go in different directions</a:t>
            </a:r>
            <a:endParaRPr lang="en-US" sz="20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4114800" y="3943946"/>
            <a:ext cx="2362200" cy="1199554"/>
            <a:chOff x="4114800" y="5258594"/>
            <a:chExt cx="2362200" cy="1599406"/>
          </a:xfrm>
        </p:grpSpPr>
        <p:grpSp>
          <p:nvGrpSpPr>
            <p:cNvPr id="29" name="Group 28"/>
            <p:cNvGrpSpPr/>
            <p:nvPr/>
          </p:nvGrpSpPr>
          <p:grpSpPr>
            <a:xfrm>
              <a:off x="4114800" y="5258594"/>
              <a:ext cx="2362200" cy="1599406"/>
              <a:chOff x="4114800" y="5258594"/>
              <a:chExt cx="2362200" cy="1599406"/>
            </a:xfrm>
          </p:grpSpPr>
          <p:sp>
            <p:nvSpPr>
              <p:cNvPr id="14" name="Parallelogram 13"/>
              <p:cNvSpPr/>
              <p:nvPr/>
            </p:nvSpPr>
            <p:spPr>
              <a:xfrm>
                <a:off x="4114800" y="5562600"/>
                <a:ext cx="2362200" cy="914400"/>
              </a:xfrm>
              <a:prstGeom prst="parallelogram">
                <a:avLst>
                  <a:gd name="adj" fmla="val 6209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 flipV="1">
                <a:off x="4419600" y="5867400"/>
                <a:ext cx="1600200" cy="457200"/>
              </a:xfrm>
              <a:prstGeom prst="straightConnector1">
                <a:avLst/>
              </a:prstGeom>
              <a:ln cmpd="sng"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5400000" flipH="1" flipV="1">
                <a:off x="4572794" y="5562600"/>
                <a:ext cx="609600" cy="1588"/>
              </a:xfrm>
              <a:prstGeom prst="straightConnector1">
                <a:avLst/>
              </a:prstGeom>
              <a:ln cmpd="sng"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4571206" y="6172200"/>
                <a:ext cx="610394" cy="794"/>
              </a:xfrm>
              <a:prstGeom prst="line">
                <a:avLst/>
              </a:prstGeom>
              <a:ln cmpd="sng"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rot="5400000" flipH="1" flipV="1">
                <a:off x="4687094" y="6667500"/>
                <a:ext cx="380206" cy="794"/>
              </a:xfrm>
              <a:prstGeom prst="straightConnector1">
                <a:avLst/>
              </a:prstGeom>
              <a:ln cmpd="sng">
                <a:headEnd type="arrow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Oval 30"/>
            <p:cNvSpPr/>
            <p:nvPr/>
          </p:nvSpPr>
          <p:spPr>
            <a:xfrm>
              <a:off x="4831080" y="5806440"/>
              <a:ext cx="76200" cy="762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Slope-intercept form of a line</a:t>
            </a:r>
          </a:p>
          <a:p>
            <a:pPr lvl="1"/>
            <a:r>
              <a:rPr lang="en-US" dirty="0" smtClean="0"/>
              <a:t>y = </a:t>
            </a:r>
            <a:r>
              <a:rPr lang="en-US" dirty="0" err="1" smtClean="0"/>
              <a:t>mx</a:t>
            </a:r>
            <a:r>
              <a:rPr lang="en-US" dirty="0" smtClean="0"/>
              <a:t> + b</a:t>
            </a:r>
          </a:p>
          <a:p>
            <a:pPr lvl="2"/>
            <a:r>
              <a:rPr lang="en-US" dirty="0" smtClean="0"/>
              <a:t>m = slope</a:t>
            </a:r>
          </a:p>
          <a:p>
            <a:pPr lvl="2"/>
            <a:r>
              <a:rPr lang="en-US" dirty="0" smtClean="0"/>
              <a:t>b = y-intercept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To graph in slope intercept form</a:t>
            </a:r>
          </a:p>
          <a:p>
            <a:pPr lvl="1"/>
            <a:r>
              <a:rPr lang="en-US" dirty="0" smtClean="0"/>
              <a:t>Plot the y-intercept</a:t>
            </a:r>
          </a:p>
          <a:p>
            <a:pPr lvl="1"/>
            <a:r>
              <a:rPr lang="en-US" dirty="0" smtClean="0"/>
              <a:t>Move from the y-</a:t>
            </a:r>
            <a:r>
              <a:rPr lang="en-US" dirty="0" err="1" smtClean="0"/>
              <a:t>int</a:t>
            </a:r>
            <a:r>
              <a:rPr lang="en-US" dirty="0" smtClean="0"/>
              <a:t> the slope to find a couple more points</a:t>
            </a:r>
          </a:p>
          <a:p>
            <a:pPr lvl="1"/>
            <a:r>
              <a:rPr lang="en-US" dirty="0" smtClean="0"/>
              <a:t>Connect the points with a line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y = -2x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 = x – 3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Graph (-5 to 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38150"/>
            <a:ext cx="4842828" cy="48428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write equations of lines using slope-intercept form</a:t>
            </a:r>
          </a:p>
          <a:p>
            <a:pPr lvl="1"/>
            <a:r>
              <a:rPr lang="en-US" dirty="0" smtClean="0"/>
              <a:t>Find the slope</a:t>
            </a:r>
          </a:p>
          <a:p>
            <a:pPr lvl="1"/>
            <a:r>
              <a:rPr lang="en-US" dirty="0" smtClean="0"/>
              <a:t>Find the y-intercept</a:t>
            </a:r>
          </a:p>
          <a:p>
            <a:pPr lvl="2"/>
            <a:r>
              <a:rPr lang="en-US" dirty="0" smtClean="0"/>
              <a:t>It is given or,</a:t>
            </a:r>
          </a:p>
          <a:p>
            <a:pPr lvl="2"/>
            <a:r>
              <a:rPr lang="en-US" dirty="0" smtClean="0"/>
              <a:t>Plug the slope and a point into y = </a:t>
            </a:r>
            <a:r>
              <a:rPr lang="en-US" dirty="0" err="1" smtClean="0"/>
              <a:t>mx</a:t>
            </a:r>
            <a:r>
              <a:rPr lang="en-US" dirty="0" smtClean="0"/>
              <a:t> + b and solve for b</a:t>
            </a:r>
          </a:p>
          <a:p>
            <a:pPr lvl="1"/>
            <a:r>
              <a:rPr lang="en-US" dirty="0" smtClean="0"/>
              <a:t>Write the equation of the line by plugging in m and b into y = </a:t>
            </a:r>
            <a:r>
              <a:rPr lang="en-US" dirty="0" err="1" smtClean="0"/>
              <a:t>mx</a:t>
            </a:r>
            <a:r>
              <a:rPr lang="en-US" dirty="0" smtClean="0"/>
              <a:t> + 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an equation of the line in the graph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1" y="1428751"/>
            <a:ext cx="3200400" cy="22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Write </a:t>
            </a:r>
            <a:r>
              <a:rPr lang="en-US" dirty="0" smtClean="0"/>
              <a:t>an equation of the line that passes through (-2, 5) and (1, 2)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6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of the line that passes through (1, 5) and is parallel to the line with the equation y = 3x – 5.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00150"/>
            <a:ext cx="5105400" cy="39433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Standard Form</a:t>
            </a:r>
          </a:p>
          <a:p>
            <a:pPr lvl="1"/>
            <a:r>
              <a:rPr lang="en-US" sz="2000" dirty="0" smtClean="0"/>
              <a:t>Ax + By = C</a:t>
            </a:r>
          </a:p>
          <a:p>
            <a:pPr lvl="2"/>
            <a:r>
              <a:rPr lang="en-US" sz="2000" dirty="0" smtClean="0"/>
              <a:t>A, B, and C are integers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To graph </a:t>
            </a:r>
          </a:p>
          <a:p>
            <a:pPr lvl="1"/>
            <a:r>
              <a:rPr lang="en-US" sz="2000" dirty="0" smtClean="0"/>
              <a:t>Find the x- and y-intercepts by letting the other variable = 0</a:t>
            </a:r>
          </a:p>
          <a:p>
            <a:pPr lvl="1"/>
            <a:r>
              <a:rPr lang="en-US" sz="2000" dirty="0" smtClean="0"/>
              <a:t>Plot the two points</a:t>
            </a:r>
          </a:p>
          <a:p>
            <a:pPr lvl="1"/>
            <a:r>
              <a:rPr lang="en-US" sz="2000" dirty="0" smtClean="0"/>
              <a:t>Draw a line through the two points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1314450"/>
            <a:ext cx="358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x-intercept:</a:t>
            </a:r>
          </a:p>
          <a:p>
            <a:r>
              <a:rPr lang="en-US" sz="2400" dirty="0" smtClean="0"/>
              <a:t>Ax + B(0) = C</a:t>
            </a:r>
          </a:p>
          <a:p>
            <a:r>
              <a:rPr lang="en-US" sz="2400" dirty="0" smtClean="0"/>
              <a:t>Ax = C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x = C/A</a:t>
            </a:r>
          </a:p>
          <a:p>
            <a:endParaRPr lang="en-US" sz="2400" dirty="0" smtClean="0"/>
          </a:p>
          <a:p>
            <a:r>
              <a:rPr lang="en-US" sz="2400" dirty="0" smtClean="0"/>
              <a:t>Y-intercept:</a:t>
            </a:r>
          </a:p>
          <a:p>
            <a:r>
              <a:rPr lang="en-US" sz="2400" dirty="0" smtClean="0"/>
              <a:t>A(0) + By = C</a:t>
            </a:r>
          </a:p>
          <a:p>
            <a:r>
              <a:rPr lang="en-US" sz="2400" dirty="0" smtClean="0"/>
              <a:t>By = C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y = C/B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3.5 Write and Graph Equations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10996"/>
            <a:ext cx="36576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2x + 5y = 10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184 #2-12 even, 16-26 even, 30-36 even, 40, 44, 46, 60, 62, 68-74 even = 25 total</a:t>
            </a:r>
          </a:p>
          <a:p>
            <a:endParaRPr lang="en-US" dirty="0" smtClean="0"/>
          </a:p>
        </p:txBody>
      </p:sp>
      <p:pic>
        <p:nvPicPr>
          <p:cNvPr id="5" name="Picture 4" descr="Graph (-5 to 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595993"/>
            <a:ext cx="4191000" cy="4490357"/>
          </a:xfrm>
          <a:prstGeom prst="rect">
            <a:avLst/>
          </a:prstGeom>
          <a:noFill/>
          <a:ln w="349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3.5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3.5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93486"/>
            <a:ext cx="82296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If two lines intersect to form a linear pair of congruent angles, then the lines are perpendicular.</a:t>
            </a:r>
            <a:endParaRPr lang="en-US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05600" y="1428750"/>
            <a:ext cx="1828800" cy="914400"/>
            <a:chOff x="6400800" y="3048000"/>
            <a:chExt cx="1828800" cy="12192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400800" y="3886200"/>
              <a:ext cx="1828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6971506" y="3467100"/>
              <a:ext cx="83899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>
              <a:off x="7010400" y="3505200"/>
              <a:ext cx="762000" cy="76200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flipH="1">
              <a:off x="7101840" y="3611880"/>
              <a:ext cx="579120" cy="563880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7200" y="2405955"/>
            <a:ext cx="82296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If two lines are perpendicular, then they intersect to form four right angles.</a:t>
            </a:r>
          </a:p>
          <a:p>
            <a:endParaRPr lang="en-US" sz="28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6934200" y="2457451"/>
            <a:ext cx="1371600" cy="914996"/>
            <a:chOff x="6934200" y="3276601"/>
            <a:chExt cx="1371600" cy="1219994"/>
          </a:xfrm>
        </p:grpSpPr>
        <p:cxnSp>
          <p:nvCxnSpPr>
            <p:cNvPr id="18" name="Straight Arrow Connector 17"/>
            <p:cNvCxnSpPr/>
            <p:nvPr/>
          </p:nvCxnSpPr>
          <p:spPr>
            <a:xfrm rot="5400000">
              <a:off x="7010365" y="3885442"/>
              <a:ext cx="1219994" cy="231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934200" y="3884612"/>
              <a:ext cx="1371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7391400" y="3657600"/>
              <a:ext cx="457200" cy="4572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57200" y="3590404"/>
            <a:ext cx="82296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If two sides of two adjacent angles are perpendicular, then the angles are complementary.</a:t>
            </a:r>
            <a:endParaRPr lang="en-US" sz="28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390606" y="3828455"/>
            <a:ext cx="915194" cy="629841"/>
            <a:chOff x="7390606" y="5104606"/>
            <a:chExt cx="915194" cy="839788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6972300" y="5522912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391400" y="5942012"/>
              <a:ext cx="914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 flipH="1" flipV="1">
              <a:off x="7315200" y="5332412"/>
              <a:ext cx="68580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7543800" y="5867400"/>
              <a:ext cx="152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7391400" y="5791200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10996"/>
                <a:ext cx="4800600" cy="339447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Name the lines through point </a:t>
                </a:r>
                <a:r>
                  <a:rPr lang="en-US" i="1" dirty="0" smtClean="0"/>
                  <a:t>H</a:t>
                </a:r>
                <a:r>
                  <a:rPr lang="en-US" dirty="0" smtClean="0"/>
                  <a:t> that appear skew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𝐶𝐷</m:t>
                        </m:r>
                      </m:e>
                    </m:acc>
                  </m:oMath>
                </a14:m>
                <a:endParaRPr lang="en-US" i="1" dirty="0" smtClean="0"/>
              </a:p>
              <a:p>
                <a:endParaRPr lang="en-US" i="1" dirty="0" smtClean="0"/>
              </a:p>
              <a:p>
                <a:r>
                  <a:rPr lang="en-US" dirty="0" smtClean="0"/>
                  <a:t>Name the lines containing point </a:t>
                </a:r>
                <a:r>
                  <a:rPr lang="en-US" i="1" dirty="0" smtClean="0"/>
                  <a:t>H</a:t>
                </a:r>
                <a:r>
                  <a:rPr lang="en-US" dirty="0" smtClean="0"/>
                  <a:t> that appear parallel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𝐶𝐷</m:t>
                        </m:r>
                      </m:e>
                    </m:acc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Name a plane that is parallel to plane </a:t>
                </a:r>
                <a:r>
                  <a:rPr lang="en-US" i="1" dirty="0" smtClean="0"/>
                  <a:t>CDE</a:t>
                </a:r>
                <a:r>
                  <a:rPr lang="en-US" dirty="0" smtClean="0"/>
                  <a:t> and contains point </a:t>
                </a:r>
                <a:r>
                  <a:rPr lang="en-US" i="1" dirty="0" smtClean="0"/>
                  <a:t>H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4800600" cy="4525963"/>
              </a:xfrm>
              <a:blipFill rotWithShape="1">
                <a:blip r:embed="rId3"/>
                <a:stretch>
                  <a:fillRect t="-1617" r="-3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pic>
        <p:nvPicPr>
          <p:cNvPr id="4" name="Pictur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742950"/>
            <a:ext cx="4029076" cy="31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that </a:t>
            </a:r>
            <a:r>
              <a:rPr lang="en-US" dirty="0" smtClean="0">
                <a:sym typeface="Symbol"/>
              </a:rPr>
              <a:t>ABC  ABD, what can you conclude about 3 and 4?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62150"/>
            <a:ext cx="4217824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Prove that if two lines are perpendicular, then they intersect to form four right angles.</a:t>
            </a:r>
          </a:p>
          <a:p>
            <a:r>
              <a:rPr lang="en-US" sz="2000" dirty="0" smtClean="0"/>
              <a:t>Given: a </a:t>
            </a:r>
            <a:r>
              <a:rPr lang="en-US" sz="2000" dirty="0" smtClean="0">
                <a:sym typeface="Symbol"/>
              </a:rPr>
              <a:t></a:t>
            </a:r>
            <a:r>
              <a:rPr lang="en-US" sz="2000" dirty="0" smtClean="0"/>
              <a:t> b</a:t>
            </a:r>
            <a:endParaRPr lang="en-US" sz="2000" dirty="0" smtClean="0">
              <a:sym typeface="Symbol"/>
            </a:endParaRPr>
          </a:p>
          <a:p>
            <a:r>
              <a:rPr lang="en-US" sz="2000" dirty="0" smtClean="0">
                <a:sym typeface="Symbol"/>
              </a:rPr>
              <a:t>Prove: 1, 2, 3, 4 are </a:t>
            </a:r>
            <a:r>
              <a:rPr lang="en-US" sz="2000" dirty="0" err="1" smtClean="0">
                <a:sym typeface="Symbol"/>
              </a:rPr>
              <a:t>rt</a:t>
            </a:r>
            <a:r>
              <a:rPr lang="en-US" sz="2000" dirty="0" smtClean="0">
                <a:sym typeface="Symbol"/>
              </a:rPr>
              <a:t> s.</a:t>
            </a:r>
            <a:endParaRPr lang="en-US" sz="2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2840607"/>
            <a:ext cx="7543800" cy="11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9" idx="1"/>
          </p:cNvCxnSpPr>
          <p:nvPr/>
        </p:nvCxnSpPr>
        <p:spPr>
          <a:xfrm flipH="1">
            <a:off x="4876006" y="2726383"/>
            <a:ext cx="794" cy="22871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0" y="249555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Statements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876800" y="249555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Reasons</a:t>
            </a:r>
            <a:endParaRPr lang="en-US" sz="24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7162800" y="1428750"/>
            <a:ext cx="1676400" cy="1314450"/>
            <a:chOff x="7162800" y="1905000"/>
            <a:chExt cx="1676400" cy="1752600"/>
          </a:xfrm>
        </p:grpSpPr>
        <p:grpSp>
          <p:nvGrpSpPr>
            <p:cNvPr id="20" name="Group 19"/>
            <p:cNvGrpSpPr/>
            <p:nvPr/>
          </p:nvGrpSpPr>
          <p:grpSpPr>
            <a:xfrm>
              <a:off x="7162800" y="2133600"/>
              <a:ext cx="1524000" cy="1524000"/>
              <a:chOff x="6934200" y="3276601"/>
              <a:chExt cx="1371600" cy="1219994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 rot="5400000">
                <a:off x="7010365" y="3885442"/>
                <a:ext cx="1219994" cy="231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6934200" y="3884612"/>
                <a:ext cx="13716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7621517" y="3657600"/>
                <a:ext cx="227083" cy="227012"/>
              </a:xfrm>
              <a:prstGeom prst="rect">
                <a:avLst/>
              </a:prstGeom>
              <a:noFill/>
              <a:ln w="19050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7848600" y="1905000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534400" y="2602468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77200" y="2373868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77200" y="3135868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91400" y="3135868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91400" y="2362200"/>
              <a:ext cx="304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8" grpId="0"/>
      <p:bldP spid="2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93485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Perpendicular Transversal Theorem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581150"/>
            <a:ext cx="76962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If a trans. is </a:t>
            </a:r>
            <a:r>
              <a:rPr lang="en-US" sz="2400" dirty="0" smtClean="0">
                <a:sym typeface="Symbol"/>
              </a:rPr>
              <a:t> to 1 of 2 || lines, then it is  to the other.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784937"/>
            <a:ext cx="82296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Lines </a:t>
            </a:r>
            <a:r>
              <a:rPr lang="en-US" sz="2800" dirty="0" smtClean="0">
                <a:sym typeface="Symbol"/>
              </a:rPr>
              <a:t> to a Transversal </a:t>
            </a:r>
            <a:r>
              <a:rPr lang="en-US" sz="2800" dirty="0" smtClean="0"/>
              <a:t>Theorem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4272602"/>
            <a:ext cx="76962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In a plane, if 2 lines are </a:t>
            </a:r>
            <a:r>
              <a:rPr lang="en-US" sz="2400" dirty="0" smtClean="0">
                <a:sym typeface="Symbol"/>
              </a:rPr>
              <a:t> to the same line, then they are || to each other.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019300" y="3009106"/>
            <a:ext cx="1143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248150" y="3009106"/>
            <a:ext cx="12573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76400" y="2952154"/>
            <a:ext cx="4191000" cy="119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2590800" y="2780704"/>
            <a:ext cx="229394" cy="172046"/>
            <a:chOff x="2590800" y="3505200"/>
            <a:chExt cx="229394" cy="22939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590800" y="35052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705100" y="36195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4876800" y="2780704"/>
            <a:ext cx="229394" cy="172046"/>
            <a:chOff x="2590800" y="3505200"/>
            <a:chExt cx="229394" cy="229394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590800" y="35052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705100" y="36195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b || a?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b </a:t>
            </a:r>
            <a:r>
              <a:rPr lang="en-US" dirty="0" smtClean="0">
                <a:sym typeface="Symbol"/>
              </a:rPr>
              <a:t> c?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00150"/>
            <a:ext cx="2909888" cy="270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93485"/>
            <a:ext cx="1676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Distance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485901"/>
            <a:ext cx="76962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From point to line: length of segment from point and </a:t>
            </a:r>
            <a:r>
              <a:rPr lang="en-US" sz="2000" dirty="0" smtClean="0">
                <a:sym typeface="Symbol"/>
              </a:rPr>
              <a:t> to line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091503"/>
            <a:ext cx="76962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Between two || lines: length of segment </a:t>
            </a:r>
            <a:r>
              <a:rPr lang="en-US" sz="2000" dirty="0" smtClean="0">
                <a:sym typeface="Symbol"/>
              </a:rPr>
              <a:t> to both lines</a:t>
            </a:r>
            <a:endParaRPr lang="en-US" sz="20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581400" y="2228850"/>
            <a:ext cx="2971800" cy="742950"/>
            <a:chOff x="3581400" y="2971800"/>
            <a:chExt cx="2971800" cy="990600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581400" y="3960812"/>
              <a:ext cx="2971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5181600" y="2971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257006" y="2286596"/>
            <a:ext cx="230188" cy="685800"/>
            <a:chOff x="5257006" y="3048794"/>
            <a:chExt cx="230188" cy="9144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4800600" y="3505200"/>
              <a:ext cx="9144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257800" y="3733800"/>
              <a:ext cx="228600" cy="15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5372100" y="3848100"/>
              <a:ext cx="228600" cy="158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429000" y="3817620"/>
            <a:ext cx="3200400" cy="937260"/>
            <a:chOff x="3429000" y="5090160"/>
            <a:chExt cx="3200400" cy="124968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3429000" y="5181600"/>
              <a:ext cx="3200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429000" y="6248400"/>
              <a:ext cx="32004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Isosceles Triangle 24"/>
            <p:cNvSpPr/>
            <p:nvPr/>
          </p:nvSpPr>
          <p:spPr>
            <a:xfrm rot="5400000">
              <a:off x="6083808" y="5102352"/>
              <a:ext cx="176784" cy="152400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/>
            <p:cNvSpPr/>
            <p:nvPr/>
          </p:nvSpPr>
          <p:spPr>
            <a:xfrm rot="5400000">
              <a:off x="6083808" y="6175248"/>
              <a:ext cx="176784" cy="152400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71206" y="3885605"/>
            <a:ext cx="230188" cy="801291"/>
            <a:chOff x="4571206" y="5180806"/>
            <a:chExt cx="230188" cy="1068388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038600" y="5715000"/>
              <a:ext cx="1066800" cy="158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oup 33"/>
            <p:cNvGrpSpPr/>
            <p:nvPr/>
          </p:nvGrpSpPr>
          <p:grpSpPr>
            <a:xfrm>
              <a:off x="4572000" y="6019006"/>
              <a:ext cx="229394" cy="229394"/>
              <a:chOff x="4572000" y="6019006"/>
              <a:chExt cx="229394" cy="229394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4572000" y="60190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4686300" y="61333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 flipV="1">
              <a:off x="4572000" y="5180806"/>
              <a:ext cx="229394" cy="229394"/>
              <a:chOff x="4572000" y="6019006"/>
              <a:chExt cx="229394" cy="229394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4572000" y="60190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4686300" y="6133306"/>
                <a:ext cx="228600" cy="1588"/>
              </a:xfrm>
              <a:prstGeom prst="line">
                <a:avLst/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434340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distance from point A to line d?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is the distance from line c to line 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85850"/>
            <a:ext cx="3657600" cy="2357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8001000" y="1373832"/>
            <a:ext cx="1143000" cy="2112318"/>
          </a:xfrm>
          <a:prstGeom prst="straightConnector1">
            <a:avLst/>
          </a:prstGeom>
          <a:ln w="381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28788" y="1143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194 #2-10 even, 14-26 even, 30-46 even = 21 total</a:t>
            </a:r>
          </a:p>
          <a:p>
            <a:r>
              <a:rPr lang="en-US" i="1" dirty="0" smtClean="0"/>
              <a:t>Extra Credit 197 #2, 8 = +2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3.6 Prove Theorems About Perpendicular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3.6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3.6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2438400" cy="3394472"/>
          </a:xfrm>
        </p:spPr>
        <p:txBody>
          <a:bodyPr/>
          <a:lstStyle/>
          <a:p>
            <a:r>
              <a:rPr lang="en-US" i="1" dirty="0" smtClean="0"/>
              <a:t>206 #1-25 = 25 total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3.Review</a:t>
            </a:r>
            <a:endParaRPr lang="en-US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/>
          <a:srcRect b="13051"/>
          <a:stretch>
            <a:fillRect/>
          </a:stretch>
        </p:blipFill>
        <p:spPr bwMode="auto">
          <a:xfrm>
            <a:off x="3886200" y="0"/>
            <a:ext cx="5257800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7054645" y="971549"/>
            <a:ext cx="457200" cy="1812472"/>
            <a:chOff x="7054645" y="1295399"/>
            <a:chExt cx="457200" cy="2416629"/>
          </a:xfrm>
        </p:grpSpPr>
        <p:cxnSp>
          <p:nvCxnSpPr>
            <p:cNvPr id="15" name="Straight Arrow Connector 14"/>
            <p:cNvCxnSpPr/>
            <p:nvPr/>
          </p:nvCxnSpPr>
          <p:spPr>
            <a:xfrm rot="16200000" flipH="1">
              <a:off x="6074930" y="2275114"/>
              <a:ext cx="2416629" cy="4572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6200000" flipH="1">
              <a:off x="6986176" y="2386424"/>
              <a:ext cx="185058" cy="35011"/>
            </a:xfrm>
            <a:prstGeom prst="straightConnector1">
              <a:avLst/>
            </a:prstGeom>
            <a:ln w="28575" cmpd="sng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7081426" y="2468974"/>
              <a:ext cx="185058" cy="35011"/>
            </a:xfrm>
            <a:prstGeom prst="straightConnector1">
              <a:avLst/>
            </a:prstGeom>
            <a:ln w="28575" cmpd="sng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7"/>
            <a:ext cx="8229600" cy="10607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 plane, two lines are either</a:t>
            </a:r>
          </a:p>
          <a:p>
            <a:pPr lvl="1"/>
            <a:r>
              <a:rPr lang="en-US" dirty="0" smtClean="0"/>
              <a:t>Parallel </a:t>
            </a:r>
          </a:p>
          <a:p>
            <a:pPr lvl="1"/>
            <a:r>
              <a:rPr lang="en-US" dirty="0" smtClean="0"/>
              <a:t>Intersect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343150"/>
            <a:ext cx="3581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Parallel Postulate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778264"/>
            <a:ext cx="76962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there is a line and a point not on the line, then there is exactly one line through the point parallel to the given line.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715000" y="1828800"/>
            <a:ext cx="2819400" cy="40005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562600" y="1543050"/>
            <a:ext cx="2819400" cy="514350"/>
            <a:chOff x="5562600" y="2057400"/>
            <a:chExt cx="2819400" cy="6858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5562600" y="2057400"/>
              <a:ext cx="2819400" cy="533400"/>
            </a:xfrm>
            <a:prstGeom prst="straightConnector1">
              <a:avLst/>
            </a:prstGeom>
            <a:ln cmpd="sng"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7239000" y="25908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714750"/>
            <a:ext cx="4267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Perpendicular Postulate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90600" y="4171950"/>
            <a:ext cx="76962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If there is a line and a point not on the line, then there is exactly one line through the point perpendicular to the given line.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Transversal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5811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Line that intersects two coplanar lines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62600" y="800100"/>
            <a:ext cx="2819400" cy="2286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562600" y="1085850"/>
            <a:ext cx="2819400" cy="2286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6610350" y="857250"/>
            <a:ext cx="800100" cy="457200"/>
          </a:xfrm>
          <a:prstGeom prst="straightConnector1">
            <a:avLst/>
          </a:prstGeom>
          <a:ln cmpd="sng"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2168351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Interior </a:t>
            </a:r>
            <a:r>
              <a:rPr lang="en-US" sz="2400" b="1" dirty="0" smtClean="0">
                <a:sym typeface="Symbol" pitchFamily="18" charset="2"/>
              </a:rPr>
              <a:t>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66800" y="25717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angles that are between the lines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2952750"/>
            <a:ext cx="76200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2,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3,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5,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3543300"/>
            <a:ext cx="38862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Exterior </a:t>
            </a:r>
            <a:r>
              <a:rPr lang="en-US" sz="2400" b="1" dirty="0" smtClean="0">
                <a:sym typeface="Symbol" pitchFamily="18" charset="2"/>
              </a:rPr>
              <a:t>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3970407"/>
            <a:ext cx="7620000" cy="3539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angles that are outside of the lines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66800" y="4324350"/>
            <a:ext cx="7620000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1,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4,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7,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8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400800" y="2457450"/>
            <a:ext cx="2590800" cy="25146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1134553"/>
            <a:ext cx="52578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interior angles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66800" y="1562040"/>
            <a:ext cx="7543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interior angles on opposite sides of the transversal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1962150"/>
            <a:ext cx="75438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2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5,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3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6</a:t>
            </a:r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457200" y="2914650"/>
            <a:ext cx="5334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Alternate exterior angles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66800" y="3387864"/>
            <a:ext cx="51816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exterior angles on opposite sides of the transversal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066800" y="4046607"/>
            <a:ext cx="51816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1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8,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4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7</a:t>
            </a:r>
            <a:endParaRPr lang="en-US" sz="2000" dirty="0"/>
          </a:p>
        </p:txBody>
      </p:sp>
      <p:grpSp>
        <p:nvGrpSpPr>
          <p:cNvPr id="2" name="Group 31"/>
          <p:cNvGrpSpPr/>
          <p:nvPr/>
        </p:nvGrpSpPr>
        <p:grpSpPr>
          <a:xfrm>
            <a:off x="6172200" y="1943100"/>
            <a:ext cx="2743200" cy="29718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" y="2906203"/>
            <a:ext cx="52578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Corresponding angles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066800" y="3333750"/>
            <a:ext cx="53340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angles on the same location relative to the transversal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066800" y="4028986"/>
            <a:ext cx="5105400" cy="6001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1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6,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2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7,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3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8,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4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5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1143000"/>
            <a:ext cx="533400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Consecutive interior angles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66800" y="1581150"/>
            <a:ext cx="76200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interior angles on the same side of the transversal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1066800" y="1962150"/>
            <a:ext cx="7620000" cy="3539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2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6,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3 and </a:t>
            </a:r>
            <a:r>
              <a:rPr lang="en-US" sz="2000" b="1" dirty="0" smtClean="0">
                <a:sym typeface="Symbol" pitchFamily="18" charset="2"/>
              </a:rPr>
              <a:t></a:t>
            </a:r>
            <a:r>
              <a:rPr lang="en-US" sz="2000" dirty="0" smtClean="0"/>
              <a:t>5</a:t>
            </a:r>
            <a:endParaRPr lang="en-US" sz="2000" dirty="0"/>
          </a:p>
        </p:txBody>
      </p:sp>
      <p:grpSp>
        <p:nvGrpSpPr>
          <p:cNvPr id="2" name="Group 31"/>
          <p:cNvGrpSpPr/>
          <p:nvPr/>
        </p:nvGrpSpPr>
        <p:grpSpPr>
          <a:xfrm>
            <a:off x="6172200" y="1943100"/>
            <a:ext cx="2743200" cy="2971800"/>
            <a:chOff x="6324600" y="3124200"/>
            <a:chExt cx="2590800" cy="3352800"/>
          </a:xfrm>
        </p:grpSpPr>
        <p:sp>
          <p:nvSpPr>
            <p:cNvPr id="31" name="Rectangle 30"/>
            <p:cNvSpPr/>
            <p:nvPr/>
          </p:nvSpPr>
          <p:spPr>
            <a:xfrm>
              <a:off x="6324600" y="3124200"/>
              <a:ext cx="2590800" cy="3352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6445622" y="3505200"/>
              <a:ext cx="2460284" cy="2590800"/>
              <a:chOff x="7985" y="11700"/>
              <a:chExt cx="2387" cy="2340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8359" y="11700"/>
                <a:ext cx="1683" cy="2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8006" y="11700"/>
                <a:ext cx="1475" cy="103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7985" y="13352"/>
                <a:ext cx="2387" cy="3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8809" y="121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2</a:t>
                </a:r>
                <a:endParaRPr lang="en-US" sz="24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9512" y="1309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6</a:t>
                </a:r>
                <a:endParaRPr lang="en-US" sz="2400" dirty="0"/>
              </a:p>
            </p:txBody>
          </p:sp>
          <p:sp>
            <p:nvSpPr>
              <p:cNvPr id="18" name="Text Box 10"/>
              <p:cNvSpPr txBox="1">
                <a:spLocks noChangeArrowheads="1"/>
              </p:cNvSpPr>
              <p:nvPr/>
            </p:nvSpPr>
            <p:spPr bwMode="auto">
              <a:xfrm>
                <a:off x="8577" y="1183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1</a:t>
                </a:r>
                <a:endParaRPr lang="en-US" sz="2400" dirty="0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8344" y="12017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4</a:t>
                </a:r>
                <a:endParaRPr lang="en-US" sz="2400" dirty="0"/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8546" y="12283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3</a:t>
                </a:r>
                <a:endParaRPr lang="en-US" sz="2400" dirty="0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9183" y="13154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5</a:t>
                </a:r>
                <a:endParaRPr lang="en-US" sz="2400" dirty="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9294" y="13500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>
                    <a:latin typeface="Arial" charset="0"/>
                  </a:rPr>
                  <a:t>8</a:t>
                </a:r>
                <a:endParaRPr lang="en-US" sz="2400"/>
              </a:p>
            </p:txBody>
          </p:sp>
          <p:sp>
            <p:nvSpPr>
              <p:cNvPr id="23" name="Text Box 15"/>
              <p:cNvSpPr txBox="1">
                <a:spLocks noChangeArrowheads="1"/>
              </p:cNvSpPr>
              <p:nvPr/>
            </p:nvSpPr>
            <p:spPr bwMode="auto">
              <a:xfrm>
                <a:off x="9714" y="13429"/>
                <a:ext cx="374" cy="36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400" dirty="0">
                    <a:latin typeface="Arial" charset="0"/>
                  </a:rPr>
                  <a:t>7</a:t>
                </a:r>
                <a:endParaRPr lang="en-US" sz="24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4032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Classify the pair of numbered angles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150 #4-42 even, 45-49 all = 25 total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 Identify Pairs of Lines and Angles</a:t>
            </a:r>
            <a:endParaRPr lang="en-US" dirty="0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2" y="1657350"/>
            <a:ext cx="4217681" cy="143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828800"/>
            <a:ext cx="3429000" cy="162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4381" y="3096822"/>
            <a:ext cx="3486150" cy="158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11558</TotalTime>
  <Words>2437</Words>
  <Application>Microsoft Office PowerPoint</Application>
  <PresentationFormat>On-screen Show (16:9)</PresentationFormat>
  <Paragraphs>473</Paragraphs>
  <Slides>48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Arial</vt:lpstr>
      <vt:lpstr>Calibri</vt:lpstr>
      <vt:lpstr>Cambria Math</vt:lpstr>
      <vt:lpstr>Comic Sans MS</vt:lpstr>
      <vt:lpstr>Lucida Sans Unicode</vt:lpstr>
      <vt:lpstr>Symbol</vt:lpstr>
      <vt:lpstr>Verdana</vt:lpstr>
      <vt:lpstr>Wingdings</vt:lpstr>
      <vt:lpstr>Wingdings 2</vt:lpstr>
      <vt:lpstr>Wingdings 3</vt:lpstr>
      <vt:lpstr>Concourse</vt:lpstr>
      <vt:lpstr>Parallel and Perpendicular Lines</vt:lpstr>
      <vt:lpstr>PowerPoint Presentation</vt:lpstr>
      <vt:lpstr>3.1 Identify Pairs of Lines and Angles</vt:lpstr>
      <vt:lpstr>3.1 Identify Pairs of Lines and Angles</vt:lpstr>
      <vt:lpstr>3.1 Identify Pairs of Lines and Angles</vt:lpstr>
      <vt:lpstr>3.1 Identify Pairs of Lines and Angles</vt:lpstr>
      <vt:lpstr>3.1 Identify Pairs of Lines and Angles</vt:lpstr>
      <vt:lpstr>3.1 Identify Pairs of Lines and Angles</vt:lpstr>
      <vt:lpstr>3.1 Identify Pairs of Lines and Angles</vt:lpstr>
      <vt:lpstr>Answers and Quiz</vt:lpstr>
      <vt:lpstr>3.2 Use Parallel Lines and Transversals</vt:lpstr>
      <vt:lpstr>3.2 Use Parallel Lines and Transversals</vt:lpstr>
      <vt:lpstr>3.2 Use Parallel Lines and Transversals</vt:lpstr>
      <vt:lpstr>3.2 Use Parallel Lines and Transversals</vt:lpstr>
      <vt:lpstr>3.2 Use Parallel Lines and Transversals</vt:lpstr>
      <vt:lpstr>Answers and Quiz</vt:lpstr>
      <vt:lpstr>3.3 Prove Lines are Parallel</vt:lpstr>
      <vt:lpstr>3.3 Prove Lines are Parallel</vt:lpstr>
      <vt:lpstr>3.3 Prove Lines are Parallel</vt:lpstr>
      <vt:lpstr>3.3 Prove Lines are Parallel</vt:lpstr>
      <vt:lpstr>3.3 Prove Lines are Parallel</vt:lpstr>
      <vt:lpstr>Answers and Quiz</vt:lpstr>
      <vt:lpstr>3.4 Find and Use Slope of Lines</vt:lpstr>
      <vt:lpstr>3.4 Find and Use Slope of Lines</vt:lpstr>
      <vt:lpstr>3.4 Find and Use Slope of Lines</vt:lpstr>
      <vt:lpstr>3.4 Find and Use Slope of Lines</vt:lpstr>
      <vt:lpstr>3.4 Find and Use Slope of Lines</vt:lpstr>
      <vt:lpstr>3.4 Find and Use Slope of Lines</vt:lpstr>
      <vt:lpstr>Answers and Quiz</vt:lpstr>
      <vt:lpstr>3.5 Write and Graph Equations of Lines</vt:lpstr>
      <vt:lpstr>3.5 Write and Graph Equations of Lines</vt:lpstr>
      <vt:lpstr>3.5 Write and Graph Equations of Lines</vt:lpstr>
      <vt:lpstr>3.5 Write and Graph Equations of Lines</vt:lpstr>
      <vt:lpstr>3.5 Write and Graph Equations of Lines</vt:lpstr>
      <vt:lpstr>3.5 Write and Graph Equations of Lines</vt:lpstr>
      <vt:lpstr>3.5 Write and Graph Equations of Lines</vt:lpstr>
      <vt:lpstr>3.5 Write and Graph Equations of Lines</vt:lpstr>
      <vt:lpstr>Answers and Quiz</vt:lpstr>
      <vt:lpstr>3.6 Prove Theorems About Perpendicular Lines</vt:lpstr>
      <vt:lpstr>3.6 Prove Theorems About Perpendicular Lines</vt:lpstr>
      <vt:lpstr>3.6 Prove Theorems About Perpendicular Lines</vt:lpstr>
      <vt:lpstr>3.6 Prove Theorems About Perpendicular Lines</vt:lpstr>
      <vt:lpstr>3.6 Prove Theorems About Perpendicular Lines</vt:lpstr>
      <vt:lpstr>3.6 Prove Theorems About Perpendicular Lines</vt:lpstr>
      <vt:lpstr>3.6 Prove Theorems About Perpendicular Lines</vt:lpstr>
      <vt:lpstr>3.6 Prove Theorems About Perpendicular Lines</vt:lpstr>
      <vt:lpstr>Answers and Quiz</vt:lpstr>
      <vt:lpstr>3.Review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and Perpendicular Lines</dc:title>
  <dc:creator>Richard Wright</dc:creator>
  <cp:lastModifiedBy>Richard Wright</cp:lastModifiedBy>
  <cp:revision>78</cp:revision>
  <dcterms:created xsi:type="dcterms:W3CDTF">2010-06-27T14:46:56Z</dcterms:created>
  <dcterms:modified xsi:type="dcterms:W3CDTF">2017-10-05T17:58:37Z</dcterms:modified>
</cp:coreProperties>
</file>